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116"/>
  </p:notesMasterIdLst>
  <p:sldIdLst>
    <p:sldId id="256" r:id="rId2"/>
    <p:sldId id="257" r:id="rId3"/>
    <p:sldId id="258" r:id="rId4"/>
    <p:sldId id="286" r:id="rId5"/>
    <p:sldId id="259" r:id="rId6"/>
    <p:sldId id="287" r:id="rId7"/>
    <p:sldId id="290" r:id="rId8"/>
    <p:sldId id="260" r:id="rId9"/>
    <p:sldId id="288" r:id="rId10"/>
    <p:sldId id="291" r:id="rId11"/>
    <p:sldId id="262" r:id="rId12"/>
    <p:sldId id="263" r:id="rId13"/>
    <p:sldId id="292" r:id="rId14"/>
    <p:sldId id="289" r:id="rId15"/>
    <p:sldId id="293" r:id="rId16"/>
    <p:sldId id="294" r:id="rId17"/>
    <p:sldId id="264" r:id="rId18"/>
    <p:sldId id="265" r:id="rId19"/>
    <p:sldId id="295" r:id="rId20"/>
    <p:sldId id="266" r:id="rId21"/>
    <p:sldId id="296" r:id="rId22"/>
    <p:sldId id="297" r:id="rId23"/>
    <p:sldId id="298" r:id="rId24"/>
    <p:sldId id="267" r:id="rId25"/>
    <p:sldId id="390" r:id="rId26"/>
    <p:sldId id="306" r:id="rId27"/>
    <p:sldId id="388" r:id="rId28"/>
    <p:sldId id="299" r:id="rId29"/>
    <p:sldId id="301" r:id="rId30"/>
    <p:sldId id="268" r:id="rId31"/>
    <p:sldId id="303" r:id="rId32"/>
    <p:sldId id="384" r:id="rId33"/>
    <p:sldId id="302" r:id="rId34"/>
    <p:sldId id="389" r:id="rId35"/>
    <p:sldId id="269" r:id="rId36"/>
    <p:sldId id="305" r:id="rId37"/>
    <p:sldId id="307" r:id="rId38"/>
    <p:sldId id="309" r:id="rId39"/>
    <p:sldId id="308" r:id="rId40"/>
    <p:sldId id="311" r:id="rId41"/>
    <p:sldId id="315" r:id="rId42"/>
    <p:sldId id="316" r:id="rId43"/>
    <p:sldId id="318" r:id="rId44"/>
    <p:sldId id="319" r:id="rId45"/>
    <p:sldId id="317" r:id="rId46"/>
    <p:sldId id="310" r:id="rId47"/>
    <p:sldId id="304" r:id="rId48"/>
    <p:sldId id="320" r:id="rId49"/>
    <p:sldId id="270" r:id="rId50"/>
    <p:sldId id="271" r:id="rId51"/>
    <p:sldId id="321" r:id="rId52"/>
    <p:sldId id="322" r:id="rId53"/>
    <p:sldId id="324" r:id="rId54"/>
    <p:sldId id="272" r:id="rId55"/>
    <p:sldId id="326" r:id="rId56"/>
    <p:sldId id="323" r:id="rId57"/>
    <p:sldId id="325" r:id="rId58"/>
    <p:sldId id="334" r:id="rId59"/>
    <p:sldId id="327" r:id="rId60"/>
    <p:sldId id="332" r:id="rId61"/>
    <p:sldId id="336" r:id="rId62"/>
    <p:sldId id="273" r:id="rId63"/>
    <p:sldId id="335" r:id="rId64"/>
    <p:sldId id="337" r:id="rId65"/>
    <p:sldId id="340" r:id="rId66"/>
    <p:sldId id="339" r:id="rId67"/>
    <p:sldId id="341" r:id="rId68"/>
    <p:sldId id="276" r:id="rId69"/>
    <p:sldId id="338" r:id="rId70"/>
    <p:sldId id="368" r:id="rId71"/>
    <p:sldId id="312" r:id="rId72"/>
    <p:sldId id="331" r:id="rId73"/>
    <p:sldId id="329" r:id="rId74"/>
    <p:sldId id="328" r:id="rId75"/>
    <p:sldId id="330" r:id="rId76"/>
    <p:sldId id="333" r:id="rId77"/>
    <p:sldId id="274" r:id="rId78"/>
    <p:sldId id="348" r:id="rId79"/>
    <p:sldId id="345" r:id="rId80"/>
    <p:sldId id="343" r:id="rId81"/>
    <p:sldId id="344" r:id="rId82"/>
    <p:sldId id="347" r:id="rId83"/>
    <p:sldId id="342" r:id="rId84"/>
    <p:sldId id="346" r:id="rId85"/>
    <p:sldId id="349" r:id="rId86"/>
    <p:sldId id="355" r:id="rId87"/>
    <p:sldId id="353" r:id="rId88"/>
    <p:sldId id="352" r:id="rId89"/>
    <p:sldId id="356" r:id="rId90"/>
    <p:sldId id="357" r:id="rId91"/>
    <p:sldId id="350" r:id="rId92"/>
    <p:sldId id="354" r:id="rId93"/>
    <p:sldId id="362" r:id="rId94"/>
    <p:sldId id="361" r:id="rId95"/>
    <p:sldId id="367" r:id="rId96"/>
    <p:sldId id="360" r:id="rId97"/>
    <p:sldId id="277" r:id="rId98"/>
    <p:sldId id="275" r:id="rId99"/>
    <p:sldId id="359" r:id="rId100"/>
    <p:sldId id="314" r:id="rId101"/>
    <p:sldId id="313" r:id="rId102"/>
    <p:sldId id="364" r:id="rId103"/>
    <p:sldId id="373" r:id="rId104"/>
    <p:sldId id="372" r:id="rId105"/>
    <p:sldId id="380" r:id="rId106"/>
    <p:sldId id="371" r:id="rId107"/>
    <p:sldId id="381" r:id="rId108"/>
    <p:sldId id="375" r:id="rId109"/>
    <p:sldId id="374" r:id="rId110"/>
    <p:sldId id="377" r:id="rId111"/>
    <p:sldId id="378" r:id="rId112"/>
    <p:sldId id="376" r:id="rId113"/>
    <p:sldId id="370" r:id="rId114"/>
    <p:sldId id="383" r:id="rId1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6" autoAdjust="0"/>
    <p:restoredTop sz="95778" autoAdjust="0"/>
  </p:normalViewPr>
  <p:slideViewPr>
    <p:cSldViewPr>
      <p:cViewPr varScale="1">
        <p:scale>
          <a:sx n="55" d="100"/>
          <a:sy n="55" d="100"/>
        </p:scale>
        <p:origin x="-384" y="-96"/>
      </p:cViewPr>
      <p:guideLst>
        <p:guide orient="horz" pos="2160"/>
        <p:guide pos="2880"/>
      </p:guideLst>
    </p:cSldViewPr>
  </p:slideViewPr>
  <p:outlineViewPr>
    <p:cViewPr>
      <p:scale>
        <a:sx n="33" d="100"/>
        <a:sy n="33" d="100"/>
      </p:scale>
      <p:origin x="0" y="-90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1" d="100"/>
          <a:sy n="61" d="100"/>
        </p:scale>
        <p:origin x="2724" y="66"/>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214A665-145A-4DCE-B562-6EDA3ABA1258}" type="datetimeFigureOut">
              <a:rPr lang="en-CA"/>
              <a:pPr>
                <a:defRPr/>
              </a:pPr>
              <a:t>09/09/2014</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04DCE2F-A899-436F-80DA-8BC0E73E3A7B}"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26788E-21B6-4E4F-BA9A-91E940514A83}" type="slidenum">
              <a:rPr lang="en-CA"/>
              <a:pPr fontAlgn="base">
                <a:spcBef>
                  <a:spcPct val="0"/>
                </a:spcBef>
                <a:spcAft>
                  <a:spcPct val="0"/>
                </a:spcAft>
                <a:defRPr/>
              </a:pPr>
              <a:t>12</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FED782-8FB0-4B24-83E2-CA39A303BC54}" type="slidenum">
              <a:rPr lang="en-CA"/>
              <a:pPr fontAlgn="base">
                <a:spcBef>
                  <a:spcPct val="0"/>
                </a:spcBef>
                <a:spcAft>
                  <a:spcPct val="0"/>
                </a:spcAft>
                <a:defRPr/>
              </a:pPr>
              <a:t>20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AA3333-F26C-412D-BDC1-4F28E168C5F0}" type="slidenum">
              <a:rPr lang="en-CA"/>
              <a:pPr fontAlgn="base">
                <a:spcBef>
                  <a:spcPct val="0"/>
                </a:spcBef>
                <a:spcAft>
                  <a:spcPct val="0"/>
                </a:spcAft>
                <a:defRPr/>
              </a:pPr>
              <a:t>35</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B51811-ABA8-49D0-A8CE-B92AB41B8394}" type="datetimeFigureOut">
              <a:rPr lang="en-CA"/>
              <a:pPr>
                <a:defRPr/>
              </a:pPr>
              <a:t>09/09/2014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DBCDC56E-9A94-4FDD-A874-1295EE890D38}"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457200" y="6416675"/>
            <a:ext cx="2133600" cy="365125"/>
          </a:xfrm>
          <a:prstGeom prst="rect">
            <a:avLst/>
          </a:prstGeom>
        </p:spPr>
        <p:txBody>
          <a:bodyPr vert="horz" anchor="b"/>
          <a:lstStyle>
            <a:lvl1pPr fontAlgn="auto">
              <a:spcBef>
                <a:spcPts val="0"/>
              </a:spcBef>
              <a:spcAft>
                <a:spcPts val="0"/>
              </a:spcAft>
              <a:defRPr sz="1200">
                <a:solidFill>
                  <a:schemeClr val="tx1">
                    <a:shade val="50000"/>
                  </a:schemeClr>
                </a:solidFill>
                <a:latin typeface="+mn-lt"/>
              </a:defRPr>
            </a:lvl1pPr>
          </a:lstStyle>
          <a:p>
            <a:pPr>
              <a:defRPr/>
            </a:pPr>
            <a:fld id="{12BCF4B9-1D69-478B-B34B-E58AB2ECBE56}" type="datetimeFigureOut">
              <a:rPr lang="en-CA"/>
              <a:pPr>
                <a:defRPr/>
              </a:pPr>
              <a:t>09/09/2014</a:t>
            </a:fld>
            <a:endParaRPr lang="en-CA"/>
          </a:p>
        </p:txBody>
      </p:sp>
      <p:sp>
        <p:nvSpPr>
          <p:cNvPr id="8" name="Footer Placeholder 4"/>
          <p:cNvSpPr>
            <a:spLocks noGrp="1"/>
          </p:cNvSpPr>
          <p:nvPr>
            <p:ph type="ftr" sz="quarter" idx="3"/>
          </p:nvPr>
        </p:nvSpPr>
        <p:spPr>
          <a:xfrm>
            <a:off x="3124200" y="6416675"/>
            <a:ext cx="2895600" cy="365125"/>
          </a:xfrm>
          <a:prstGeom prst="rect">
            <a:avLst/>
          </a:prstGeom>
        </p:spPr>
        <p:txBody>
          <a:bodyPr vert="horz" anchor="b"/>
          <a:lstStyle>
            <a:lvl1pPr algn="ctr" fontAlgn="auto">
              <a:spcBef>
                <a:spcPts val="0"/>
              </a:spcBef>
              <a:spcAft>
                <a:spcPts val="0"/>
              </a:spcAft>
              <a:defRPr sz="1200">
                <a:solidFill>
                  <a:schemeClr val="tx1">
                    <a:shade val="50000"/>
                  </a:schemeClr>
                </a:solidFill>
                <a:latin typeface="+mn-lt"/>
              </a:defRPr>
            </a:lvl1pPr>
          </a:lstStyle>
          <a:p>
            <a:pPr>
              <a:defRPr/>
            </a:pPr>
            <a:endParaRPr lang="en-CA"/>
          </a:p>
        </p:txBody>
      </p:sp>
      <p:sp>
        <p:nvSpPr>
          <p:cNvPr id="9" name="Slide Number Placeholder 5"/>
          <p:cNvSpPr>
            <a:spLocks noGrp="1"/>
          </p:cNvSpPr>
          <p:nvPr>
            <p:ph type="sldNum" sz="quarter" idx="4"/>
          </p:nvPr>
        </p:nvSpPr>
        <p:spPr>
          <a:xfrm>
            <a:off x="7924800" y="6416675"/>
            <a:ext cx="762000" cy="365125"/>
          </a:xfrm>
          <a:prstGeom prst="rect">
            <a:avLst/>
          </a:prstGeom>
        </p:spPr>
        <p:txBody>
          <a:bodyPr vert="horz" lIns="0" rIns="0" anchor="b"/>
          <a:lstStyle>
            <a:lvl1pPr algn="r" fontAlgn="auto">
              <a:spcBef>
                <a:spcPts val="0"/>
              </a:spcBef>
              <a:spcAft>
                <a:spcPts val="0"/>
              </a:spcAft>
              <a:defRPr sz="1200">
                <a:solidFill>
                  <a:schemeClr val="tx1">
                    <a:shade val="50000"/>
                  </a:schemeClr>
                </a:solidFill>
                <a:latin typeface="+mn-lt"/>
              </a:defRPr>
            </a:lvl1pPr>
          </a:lstStyle>
          <a:p>
            <a:pPr>
              <a:defRPr/>
            </a:pPr>
            <a:fld id="{0300E850-0AB7-4BE5-9FCA-76C224AAA51C}" type="slidenum">
              <a:rPr lang="en-CA"/>
              <a:pPr>
                <a:defRPr/>
              </a:pPr>
              <a:t>‹#›</a:t>
            </a:fld>
            <a:endParaRPr lang="en-CA"/>
          </a:p>
        </p:txBody>
      </p:sp>
    </p:spTree>
  </p:cSld>
  <p:clrMap bg1="dk1" tx1="lt1" bg2="dk2" tx2="lt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Arial" charset="0"/>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Arial" charset="0"/>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Arial" charset="0"/>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Arial" charset="0"/>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Arial" charset="0"/>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Arial" charset="0"/>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09836" y="2353344"/>
            <a:ext cx="7772400" cy="2088233"/>
          </a:xfrm>
        </p:spPr>
        <p:txBody>
          <a:bodyPr lIns="45720" tIns="0" rIns="45720" bIns="0" anchor="b">
            <a:scene3d>
              <a:camera prst="orthographicFront"/>
              <a:lightRig rig="soft" dir="t">
                <a:rot lat="0" lon="0" rev="17220000"/>
              </a:lightRig>
            </a:scene3d>
          </a:bodyPr>
          <a:lstStyle/>
          <a:p>
            <a:pPr eaLnBrk="1" fontAlgn="auto" hangingPunct="1">
              <a:spcAft>
                <a:spcPts val="0"/>
              </a:spcAft>
              <a:defRPr/>
            </a:pPr>
            <a:r>
              <a:rPr lang="en-CA" sz="4400" dirty="0">
                <a:effectLst/>
              </a:rPr>
              <a:t>Bringing you the history of DHC-3 Otter 54</a:t>
            </a:r>
            <a:endParaRPr lang="en-CA" sz="4800" cap="all" dirty="0">
              <a:effectLst>
                <a:outerShdw blurRad="127000" dist="200000" dir="2700000" algn="tl" rotWithShape="0">
                  <a:srgbClr val="000000">
                    <a:alpha val="30000"/>
                  </a:srgbClr>
                </a:outerShdw>
              </a:effectLst>
              <a:latin typeface="Lucida Console" pitchFamily="49" charset="0"/>
            </a:endParaRPr>
          </a:p>
        </p:txBody>
      </p:sp>
      <p:pic>
        <p:nvPicPr>
          <p:cNvPr id="4098" name="Picture 4"/>
          <p:cNvPicPr>
            <a:picLocks noChangeAspect="1"/>
          </p:cNvPicPr>
          <p:nvPr/>
        </p:nvPicPr>
        <p:blipFill>
          <a:blip r:embed="rId2"/>
          <a:srcRect/>
          <a:stretch>
            <a:fillRect/>
          </a:stretch>
        </p:blipFill>
        <p:spPr bwMode="auto">
          <a:xfrm>
            <a:off x="1476375" y="549275"/>
            <a:ext cx="5743575" cy="1800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p:cNvSpPr>
            <a:spLocks noGrp="1"/>
          </p:cNvSpPr>
          <p:nvPr>
            <p:ph idx="4294967295"/>
          </p:nvPr>
        </p:nvSpPr>
        <p:spPr>
          <a:xfrm>
            <a:off x="457200" y="333375"/>
            <a:ext cx="8229600" cy="5975350"/>
          </a:xfrm>
        </p:spPr>
        <p:txBody>
          <a:bodyPr/>
          <a:lstStyle/>
          <a:p>
            <a:pPr eaLnBrk="1" hangingPunct="1"/>
            <a:r>
              <a:rPr lang="en-CA" b="1" smtClean="0">
                <a:latin typeface="Lucida Console" pitchFamily="49" charset="0"/>
              </a:rPr>
              <a:t>Taxi Aereo de Santander Ltda was formed in 1948 as an Air Taxi concern operating Stinson Voyagers &amp; Cessna 180’s from the industrial capital Bucaramanga, in the north east portion of the province.</a:t>
            </a:r>
          </a:p>
          <a:p>
            <a:pPr eaLnBrk="1" hangingPunct="1"/>
            <a:endParaRPr lang="en-CA" b="1" smtClean="0">
              <a:latin typeface="Lucida Console" pitchFamily="49" charset="0"/>
            </a:endParaRPr>
          </a:p>
          <a:p>
            <a:pPr eaLnBrk="1" hangingPunct="1"/>
            <a:r>
              <a:rPr lang="en-CA" b="1" smtClean="0">
                <a:latin typeface="Lucida Console" pitchFamily="49" charset="0"/>
              </a:rPr>
              <a:t>At the time, airfields in the area were too small for larger aircraft but with the Taxi Aero’s expansion program, three DHC-2 Beavers &amp; this Otter were brought into the fleet.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3">
                                            <p:txEl>
                                              <p:pRg st="0" end="0"/>
                                            </p:txEl>
                                          </p:spTgt>
                                        </p:tgtEl>
                                        <p:attrNameLst>
                                          <p:attrName>style.visibility</p:attrName>
                                        </p:attrNameLst>
                                      </p:cBhvr>
                                      <p:to>
                                        <p:strVal val="visible"/>
                                      </p:to>
                                    </p:set>
                                    <p:animEffect transition="in" filter="fade">
                                      <p:cBhvr>
                                        <p:cTn id="7" dur="500"/>
                                        <p:tgtEl>
                                          <p:spTgt spid="133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3">
                                            <p:txEl>
                                              <p:pRg st="2" end="2"/>
                                            </p:txEl>
                                          </p:spTgt>
                                        </p:tgtEl>
                                        <p:attrNameLst>
                                          <p:attrName>style.visibility</p:attrName>
                                        </p:attrNameLst>
                                      </p:cBhvr>
                                      <p:to>
                                        <p:strVal val="visible"/>
                                      </p:to>
                                    </p:set>
                                    <p:animEffect transition="in" filter="fade">
                                      <p:cBhvr>
                                        <p:cTn id="12" dur="500"/>
                                        <p:tgtEl>
                                          <p:spTgt spid="133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8546" name="Picture 3" descr="Fuselage - Just Painted (02)"/>
          <p:cNvPicPr>
            <a:picLocks noChangeAspect="1" noChangeArrowheads="1"/>
          </p:cNvPicPr>
          <p:nvPr/>
        </p:nvPicPr>
        <p:blipFill>
          <a:blip r:embed="rId2"/>
          <a:srcRect/>
          <a:stretch>
            <a:fillRect/>
          </a:stretch>
        </p:blipFill>
        <p:spPr bwMode="auto">
          <a:xfrm>
            <a:off x="323850" y="242888"/>
            <a:ext cx="8496300" cy="6234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9570" name="Picture 3" descr="Fuselage - Just Painted (04)"/>
          <p:cNvPicPr>
            <a:picLocks noChangeAspect="1" noChangeArrowheads="1"/>
          </p:cNvPicPr>
          <p:nvPr/>
        </p:nvPicPr>
        <p:blipFill>
          <a:blip r:embed="rId2"/>
          <a:srcRect/>
          <a:stretch>
            <a:fillRect/>
          </a:stretch>
        </p:blipFill>
        <p:spPr bwMode="auto">
          <a:xfrm>
            <a:off x="323850" y="242888"/>
            <a:ext cx="8496300" cy="6234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0594" name="Picture 3" descr="Engine Hung - June 21, 2013 (01)"/>
          <p:cNvPicPr>
            <a:picLocks noChangeAspect="1" noChangeArrowheads="1"/>
          </p:cNvPicPr>
          <p:nvPr/>
        </p:nvPicPr>
        <p:blipFill>
          <a:blip r:embed="rId2"/>
          <a:srcRect/>
          <a:stretch>
            <a:fillRect/>
          </a:stretch>
        </p:blipFill>
        <p:spPr bwMode="auto">
          <a:xfrm>
            <a:off x="323850" y="242888"/>
            <a:ext cx="8424863" cy="631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1618" name="Picture 3" descr="C-FMFK - Exterior Portside Front Fuselage (Finished) (01)"/>
          <p:cNvPicPr>
            <a:picLocks noChangeAspect="1" noChangeArrowheads="1"/>
          </p:cNvPicPr>
          <p:nvPr/>
        </p:nvPicPr>
        <p:blipFill>
          <a:blip r:embed="rId2"/>
          <a:srcRect/>
          <a:stretch>
            <a:fillRect/>
          </a:stretch>
        </p:blipFill>
        <p:spPr bwMode="auto">
          <a:xfrm>
            <a:off x="323850" y="225425"/>
            <a:ext cx="8426450" cy="6319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2642" name="Picture 3" descr="C-FMFK - Exterior Portside Center Fuselage (Finished) (01)"/>
          <p:cNvPicPr>
            <a:picLocks noChangeAspect="1" noChangeArrowheads="1"/>
          </p:cNvPicPr>
          <p:nvPr/>
        </p:nvPicPr>
        <p:blipFill>
          <a:blip r:embed="rId2"/>
          <a:srcRect/>
          <a:stretch>
            <a:fillRect/>
          </a:stretch>
        </p:blipFill>
        <p:spPr bwMode="auto">
          <a:xfrm>
            <a:off x="395288" y="188913"/>
            <a:ext cx="8353425" cy="641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3666" name="Picture 3" descr="C-FMFK - Exterior Portside Wing (Finished) (01)"/>
          <p:cNvPicPr>
            <a:picLocks noChangeAspect="1" noChangeArrowheads="1"/>
          </p:cNvPicPr>
          <p:nvPr/>
        </p:nvPicPr>
        <p:blipFill>
          <a:blip r:embed="rId2"/>
          <a:srcRect/>
          <a:stretch>
            <a:fillRect/>
          </a:stretch>
        </p:blipFill>
        <p:spPr bwMode="auto">
          <a:xfrm>
            <a:off x="323850" y="260350"/>
            <a:ext cx="8424863" cy="621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4690" name="Picture 3" descr="C-FMFK - Exterior Port Tail Section (Finished) (01)"/>
          <p:cNvPicPr>
            <a:picLocks noChangeAspect="1" noChangeArrowheads="1"/>
          </p:cNvPicPr>
          <p:nvPr/>
        </p:nvPicPr>
        <p:blipFill>
          <a:blip r:embed="rId2"/>
          <a:srcRect/>
          <a:stretch>
            <a:fillRect/>
          </a:stretch>
        </p:blipFill>
        <p:spPr bwMode="auto">
          <a:xfrm>
            <a:off x="323850" y="260350"/>
            <a:ext cx="8424863" cy="639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5714" name="Picture 3" descr="C-FMFK - Exterior Portside Full View (Finished) (02)"/>
          <p:cNvPicPr>
            <a:picLocks noChangeAspect="1" noChangeArrowheads="1"/>
          </p:cNvPicPr>
          <p:nvPr/>
        </p:nvPicPr>
        <p:blipFill>
          <a:blip r:embed="rId2"/>
          <a:srcRect/>
          <a:stretch>
            <a:fillRect/>
          </a:stretch>
        </p:blipFill>
        <p:spPr bwMode="auto">
          <a:xfrm>
            <a:off x="395288" y="188913"/>
            <a:ext cx="8351837" cy="633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6738" name="Picture 3" descr="C-FMFK - Exterior Nose View (Finished) (01)"/>
          <p:cNvPicPr>
            <a:picLocks noChangeAspect="1" noChangeArrowheads="1"/>
          </p:cNvPicPr>
          <p:nvPr/>
        </p:nvPicPr>
        <p:blipFill>
          <a:blip r:embed="rId2"/>
          <a:srcRect/>
          <a:stretch>
            <a:fillRect/>
          </a:stretch>
        </p:blipFill>
        <p:spPr bwMode="auto">
          <a:xfrm>
            <a:off x="323850" y="228600"/>
            <a:ext cx="8496300" cy="6440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7762" name="Picture 3" descr="C-FMFK - Exterior Nose View (Finished) (02)"/>
          <p:cNvPicPr>
            <a:picLocks noChangeAspect="1" noChangeArrowheads="1"/>
          </p:cNvPicPr>
          <p:nvPr/>
        </p:nvPicPr>
        <p:blipFill>
          <a:blip r:embed="rId2"/>
          <a:srcRect/>
          <a:stretch>
            <a:fillRect/>
          </a:stretch>
        </p:blipFill>
        <p:spPr bwMode="auto">
          <a:xfrm>
            <a:off x="395288" y="260350"/>
            <a:ext cx="8424862" cy="631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p:cNvSpPr>
            <a:spLocks noGrp="1"/>
          </p:cNvSpPr>
          <p:nvPr>
            <p:ph idx="4294967295"/>
          </p:nvPr>
        </p:nvSpPr>
        <p:spPr>
          <a:xfrm>
            <a:off x="0" y="0"/>
            <a:ext cx="8893175" cy="6858000"/>
          </a:xfrm>
        </p:spPr>
        <p:txBody>
          <a:bodyPr/>
          <a:lstStyle/>
          <a:p>
            <a:pPr eaLnBrk="1" hangingPunct="1"/>
            <a:endParaRPr lang="en-CA" sz="1400" b="1" smtClean="0">
              <a:latin typeface="Lucida Console" pitchFamily="49" charset="0"/>
            </a:endParaRPr>
          </a:p>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In 1960, Taxi Aereo started purchasing larger aircraft like DC3’s and Curtis C46’s which they converted to passenger use. With larger aircraft in its fleet, it was decided to sell the Otter which  was quickly purchased for US $44,000 by a bush pilot from Yellowknife named Robert Engle.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7">
                                            <p:txEl>
                                              <p:pRg st="3" end="3"/>
                                            </p:txEl>
                                          </p:spTgt>
                                        </p:tgtEl>
                                        <p:attrNameLst>
                                          <p:attrName>style.visibility</p:attrName>
                                        </p:attrNameLst>
                                      </p:cBhvr>
                                      <p:to>
                                        <p:strVal val="visible"/>
                                      </p:to>
                                    </p:set>
                                    <p:animEffect transition="in" filter="fade">
                                      <p:cBhvr>
                                        <p:cTn id="7" dur="500"/>
                                        <p:tgtEl>
                                          <p:spTgt spid="143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8786" name="Picture 3" descr="C-FMFK - Exterior Starboard Front Fuselage (Finished) (01)"/>
          <p:cNvPicPr>
            <a:picLocks noChangeAspect="1" noChangeArrowheads="1"/>
          </p:cNvPicPr>
          <p:nvPr/>
        </p:nvPicPr>
        <p:blipFill>
          <a:blip r:embed="rId2"/>
          <a:srcRect/>
          <a:stretch>
            <a:fillRect/>
          </a:stretch>
        </p:blipFill>
        <p:spPr bwMode="auto">
          <a:xfrm>
            <a:off x="323850" y="188913"/>
            <a:ext cx="8424863" cy="6389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19810" name="Picture 3" descr="C-FMFK - Exterior Starboard Center Fuselage (Finished) (01)"/>
          <p:cNvPicPr>
            <a:picLocks noChangeAspect="1" noChangeArrowheads="1"/>
          </p:cNvPicPr>
          <p:nvPr/>
        </p:nvPicPr>
        <p:blipFill>
          <a:blip r:embed="rId2"/>
          <a:srcRect/>
          <a:stretch>
            <a:fillRect/>
          </a:stretch>
        </p:blipFill>
        <p:spPr bwMode="auto">
          <a:xfrm>
            <a:off x="395288" y="260350"/>
            <a:ext cx="8424862" cy="631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20834" name="Picture 3" descr="C-FMFK - Exterior Starboard Tail Section (Finished) (01)"/>
          <p:cNvPicPr>
            <a:picLocks noChangeAspect="1" noChangeArrowheads="1"/>
          </p:cNvPicPr>
          <p:nvPr/>
        </p:nvPicPr>
        <p:blipFill>
          <a:blip r:embed="rId2"/>
          <a:srcRect/>
          <a:stretch>
            <a:fillRect/>
          </a:stretch>
        </p:blipFill>
        <p:spPr bwMode="auto">
          <a:xfrm>
            <a:off x="323850" y="260350"/>
            <a:ext cx="8424863" cy="6319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21858" name="Picture 4" descr="C-FMFK - Exterior Starboard Full View (Finished) (01)"/>
          <p:cNvPicPr>
            <a:picLocks noChangeAspect="1" noChangeArrowheads="1"/>
          </p:cNvPicPr>
          <p:nvPr/>
        </p:nvPicPr>
        <p:blipFill>
          <a:blip r:embed="rId2"/>
          <a:srcRect/>
          <a:stretch>
            <a:fillRect/>
          </a:stretch>
        </p:blipFill>
        <p:spPr bwMode="auto">
          <a:xfrm>
            <a:off x="323850" y="260350"/>
            <a:ext cx="8497888" cy="637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Content Placeholder 2"/>
          <p:cNvSpPr>
            <a:spLocks noGrp="1"/>
          </p:cNvSpPr>
          <p:nvPr>
            <p:ph idx="4294967295"/>
          </p:nvPr>
        </p:nvSpPr>
        <p:spPr>
          <a:xfrm>
            <a:off x="457200" y="260350"/>
            <a:ext cx="8229600" cy="6048375"/>
          </a:xfrm>
        </p:spPr>
        <p:txBody>
          <a:bodyPr/>
          <a:lstStyle/>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r>
              <a:rPr lang="en-CA" b="1" smtClean="0">
                <a:latin typeface="Lucida Console" pitchFamily="49" charset="0"/>
              </a:rPr>
              <a:t>         </a:t>
            </a:r>
          </a:p>
          <a:p>
            <a:pPr eaLnBrk="1" hangingPunct="1">
              <a:buFont typeface="Wingdings 2" pitchFamily="18" charset="2"/>
              <a:buNone/>
            </a:pPr>
            <a:r>
              <a:rPr lang="en-CA" sz="3600" b="1" smtClean="0">
                <a:latin typeface="Lucida Console" pitchFamily="49" charset="0"/>
              </a:rPr>
              <a:t> </a:t>
            </a:r>
            <a:r>
              <a:rPr lang="en-CA" sz="3600" b="1" u="sng" smtClean="0">
                <a:latin typeface="Lucida Console" pitchFamily="49" charset="0"/>
              </a:rPr>
              <a:t>GOOD FOR ANOTHER 59 YEARS! </a:t>
            </a:r>
          </a:p>
          <a:p>
            <a:pPr eaLnBrk="1" hangingPunct="1">
              <a:buFont typeface="Wingdings 2" pitchFamily="18" charset="2"/>
              <a:buNone/>
            </a:pPr>
            <a:endParaRPr lang="en-CA" sz="3600" b="1" u="sng" smtClean="0">
              <a:latin typeface="Lucida Console" pitchFamily="49" charset="0"/>
            </a:endParaRPr>
          </a:p>
          <a:p>
            <a:pPr eaLnBrk="1" hangingPunct="1">
              <a:buFont typeface="Wingdings 2" pitchFamily="18" charset="2"/>
              <a:buNone/>
            </a:pPr>
            <a:r>
              <a:rPr lang="en-CA" sz="3600" b="1" smtClean="0">
                <a:latin typeface="Lucida Console" pitchFamily="49" charset="0"/>
              </a:rPr>
              <a:t>   </a:t>
            </a:r>
          </a:p>
          <a:p>
            <a:pPr eaLnBrk="1" hangingPunct="1">
              <a:buFont typeface="Wingdings 2" pitchFamily="18" charset="2"/>
              <a:buNone/>
            </a:pPr>
            <a:r>
              <a:rPr lang="en-CA" sz="3600" b="1" smtClean="0">
                <a:latin typeface="Lucida Console" pitchFamily="49" charset="0"/>
              </a:rPr>
              <a:t>    </a:t>
            </a:r>
            <a:endParaRPr lang="en-CA" sz="3600" smtClean="0">
              <a:latin typeface="Book Antiqua" pitchFamily="18" charset="0"/>
            </a:endParaRPr>
          </a:p>
        </p:txBody>
      </p:sp>
      <p:pic>
        <p:nvPicPr>
          <p:cNvPr id="122882" name="Picture 4"/>
          <p:cNvPicPr>
            <a:picLocks noChangeAspect="1"/>
          </p:cNvPicPr>
          <p:nvPr/>
        </p:nvPicPr>
        <p:blipFill>
          <a:blip r:embed="rId2"/>
          <a:srcRect/>
          <a:stretch>
            <a:fillRect/>
          </a:stretch>
        </p:blipFill>
        <p:spPr bwMode="auto">
          <a:xfrm>
            <a:off x="1476375" y="3068638"/>
            <a:ext cx="574357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4294967295"/>
          </p:nvPr>
        </p:nvSpPr>
        <p:spPr>
          <a:xfrm>
            <a:off x="0" y="0"/>
            <a:ext cx="9144000" cy="6858000"/>
          </a:xfrm>
        </p:spPr>
        <p:txBody>
          <a:bodyPr/>
          <a:lstStyle/>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On November 29</a:t>
            </a:r>
            <a:r>
              <a:rPr lang="en-CA" b="1" baseline="30000" smtClean="0">
                <a:latin typeface="Lucida Console" pitchFamily="49" charset="0"/>
              </a:rPr>
              <a:t>th</a:t>
            </a:r>
            <a:r>
              <a:rPr lang="en-CA" b="1" smtClean="0">
                <a:latin typeface="Lucida Console" pitchFamily="49" charset="0"/>
              </a:rPr>
              <a:t>, 1961 Robert Engle, with a ferry permit in his pocket and AME Denny McCartney by his side, started out on an 11 day - 3826 Mile trek to Field Aviations Calgary, AB operation.</a:t>
            </a:r>
          </a:p>
          <a:p>
            <a:pPr eaLnBrk="1" hangingPunct="1"/>
            <a:endParaRPr lang="en-CA" sz="1200" b="1" smtClean="0">
              <a:latin typeface="Lucida Console" pitchFamily="49" charset="0"/>
            </a:endParaRPr>
          </a:p>
          <a:p>
            <a:pPr marL="1143000" lvl="2"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1">
                                            <p:txEl>
                                              <p:pRg st="3" end="3"/>
                                            </p:txEl>
                                          </p:spTgt>
                                        </p:tgtEl>
                                        <p:attrNameLst>
                                          <p:attrName>style.visibility</p:attrName>
                                        </p:attrNameLst>
                                      </p:cBhvr>
                                      <p:to>
                                        <p:strVal val="visible"/>
                                      </p:to>
                                    </p:set>
                                    <p:animEffect transition="in" filter="fade">
                                      <p:cBhvr>
                                        <p:cTn id="7" dur="500"/>
                                        <p:tgtEl>
                                          <p:spTgt spid="153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p:cNvSpPr>
          <p:nvPr>
            <p:ph type="body" idx="4294967295"/>
          </p:nvPr>
        </p:nvSpPr>
        <p:spPr>
          <a:xfrm>
            <a:off x="457200" y="404813"/>
            <a:ext cx="8229600" cy="5903912"/>
          </a:xfrm>
        </p:spPr>
        <p:txBody>
          <a:bodyPr/>
          <a:lstStyle/>
          <a:p>
            <a:pPr eaLnBrk="1" hangingPunct="1"/>
            <a:r>
              <a:rPr lang="en-CA" b="1" smtClean="0">
                <a:latin typeface="Lucida Console" pitchFamily="49" charset="0"/>
              </a:rPr>
              <a:t>They traversed from Bucaramanga, Colombia to:</a:t>
            </a:r>
          </a:p>
          <a:p>
            <a:pPr lvl="4" eaLnBrk="1" hangingPunct="1"/>
            <a:r>
              <a:rPr lang="en-CA" b="1" smtClean="0">
                <a:latin typeface="Lucida Console" pitchFamily="49" charset="0"/>
              </a:rPr>
              <a:t>Panama City</a:t>
            </a:r>
          </a:p>
          <a:p>
            <a:pPr lvl="4" eaLnBrk="1" hangingPunct="1"/>
            <a:r>
              <a:rPr lang="en-CA" b="1" smtClean="0">
                <a:latin typeface="Lucida Console" pitchFamily="49" charset="0"/>
              </a:rPr>
              <a:t>Costa Rica</a:t>
            </a:r>
          </a:p>
          <a:p>
            <a:pPr lvl="4" eaLnBrk="1" hangingPunct="1"/>
            <a:r>
              <a:rPr lang="en-CA" b="1" smtClean="0">
                <a:latin typeface="Lucida Console" pitchFamily="49" charset="0"/>
              </a:rPr>
              <a:t>Managua, Nicaragua</a:t>
            </a:r>
          </a:p>
          <a:p>
            <a:pPr lvl="4" eaLnBrk="1" hangingPunct="1"/>
            <a:r>
              <a:rPr lang="en-CA" b="1" smtClean="0">
                <a:latin typeface="Lucida Console" pitchFamily="49" charset="0"/>
              </a:rPr>
              <a:t>Tapachula, Mexico</a:t>
            </a:r>
          </a:p>
          <a:p>
            <a:pPr lvl="4" eaLnBrk="1" hangingPunct="1"/>
            <a:r>
              <a:rPr lang="en-CA" b="1" smtClean="0">
                <a:latin typeface="Lucida Console" pitchFamily="49" charset="0"/>
              </a:rPr>
              <a:t>Acapulco, Mexico</a:t>
            </a:r>
          </a:p>
          <a:p>
            <a:pPr lvl="4" eaLnBrk="1" hangingPunct="1"/>
            <a:r>
              <a:rPr lang="en-CA" b="1" smtClean="0">
                <a:latin typeface="Lucida Console" pitchFamily="49" charset="0"/>
              </a:rPr>
              <a:t>Mazatlan, Mexico</a:t>
            </a:r>
          </a:p>
          <a:p>
            <a:pPr lvl="4" eaLnBrk="1" hangingPunct="1"/>
            <a:r>
              <a:rPr lang="en-CA" b="1" smtClean="0">
                <a:latin typeface="Lucida Console" pitchFamily="49" charset="0"/>
              </a:rPr>
              <a:t>Ciudad Juarez, Mexico</a:t>
            </a:r>
          </a:p>
          <a:p>
            <a:pPr lvl="4" eaLnBrk="1" hangingPunct="1"/>
            <a:r>
              <a:rPr lang="en-CA" b="1" smtClean="0">
                <a:latin typeface="Lucida Console" pitchFamily="49" charset="0"/>
              </a:rPr>
              <a:t>El Paso, Texas</a:t>
            </a:r>
          </a:p>
          <a:p>
            <a:pPr lvl="4" eaLnBrk="1" hangingPunct="1"/>
            <a:r>
              <a:rPr lang="en-CA" b="1" smtClean="0">
                <a:latin typeface="Lucida Console" pitchFamily="49" charset="0"/>
              </a:rPr>
              <a:t>Albequerque, New Mexico</a:t>
            </a:r>
          </a:p>
          <a:p>
            <a:pPr lvl="4" eaLnBrk="1" hangingPunct="1"/>
            <a:r>
              <a:rPr lang="en-CA" b="1" smtClean="0">
                <a:latin typeface="Lucida Console" pitchFamily="49" charset="0"/>
              </a:rPr>
              <a:t>Denver, Colorado</a:t>
            </a:r>
          </a:p>
          <a:p>
            <a:pPr lvl="4" eaLnBrk="1" hangingPunct="1"/>
            <a:r>
              <a:rPr lang="en-CA" b="1" smtClean="0">
                <a:latin typeface="Lucida Console" pitchFamily="49" charset="0"/>
              </a:rPr>
              <a:t>Great Falls, Montana</a:t>
            </a:r>
          </a:p>
          <a:p>
            <a:pPr lvl="4" eaLnBrk="1" hangingPunct="1">
              <a:buFont typeface="Wingdings 2" pitchFamily="18" charset="2"/>
              <a:buNone/>
            </a:pPr>
            <a:r>
              <a:rPr lang="en-CA" b="1" smtClean="0">
                <a:latin typeface="Lucida Console" pitchFamily="49" charset="0"/>
              </a:rPr>
              <a:t>    and finally …</a:t>
            </a:r>
          </a:p>
          <a:p>
            <a:pPr lvl="4" eaLnBrk="1" hangingPunct="1"/>
            <a:r>
              <a:rPr lang="en-CA" b="1" smtClean="0">
                <a:latin typeface="Lucida Console" pitchFamily="49" charset="0"/>
              </a:rPr>
              <a:t>Calgary, Alberta (December 10</a:t>
            </a:r>
            <a:r>
              <a:rPr lang="en-CA" b="1" baseline="30000" smtClean="0">
                <a:latin typeface="Lucida Console" pitchFamily="49" charset="0"/>
              </a:rPr>
              <a:t>th</a:t>
            </a:r>
            <a:r>
              <a:rPr lang="en-CA" b="1" smtClean="0">
                <a:latin typeface="Lucida Console" pitchFamily="49" charset="0"/>
              </a:rPr>
              <a:t>, 1961)</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09">
                                            <p:txEl>
                                              <p:pRg st="0" end="0"/>
                                            </p:txEl>
                                          </p:spTgt>
                                        </p:tgtEl>
                                        <p:attrNameLst>
                                          <p:attrName>style.visibility</p:attrName>
                                        </p:attrNameLst>
                                      </p:cBhvr>
                                      <p:to>
                                        <p:strVal val="visible"/>
                                      </p:to>
                                    </p:set>
                                    <p:animEffect transition="in" filter="fade">
                                      <p:cBhvr>
                                        <p:cTn id="7" dur="500"/>
                                        <p:tgtEl>
                                          <p:spTgt spid="1740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09">
                                            <p:txEl>
                                              <p:pRg st="2" end="2"/>
                                            </p:txEl>
                                          </p:spTgt>
                                        </p:tgtEl>
                                        <p:attrNameLst>
                                          <p:attrName>style.visibility</p:attrName>
                                        </p:attrNameLst>
                                      </p:cBhvr>
                                      <p:to>
                                        <p:strVal val="visible"/>
                                      </p:to>
                                    </p:set>
                                    <p:animEffect transition="in" filter="fade">
                                      <p:cBhvr>
                                        <p:cTn id="10" dur="500"/>
                                        <p:tgtEl>
                                          <p:spTgt spid="17409">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409">
                                            <p:txEl>
                                              <p:pRg st="3" end="3"/>
                                            </p:txEl>
                                          </p:spTgt>
                                        </p:tgtEl>
                                        <p:attrNameLst>
                                          <p:attrName>style.visibility</p:attrName>
                                        </p:attrNameLst>
                                      </p:cBhvr>
                                      <p:to>
                                        <p:strVal val="visible"/>
                                      </p:to>
                                    </p:set>
                                    <p:animEffect transition="in" filter="fade">
                                      <p:cBhvr>
                                        <p:cTn id="13" dur="500"/>
                                        <p:tgtEl>
                                          <p:spTgt spid="17409">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409">
                                            <p:txEl>
                                              <p:pRg st="1" end="1"/>
                                            </p:txEl>
                                          </p:spTgt>
                                        </p:tgtEl>
                                        <p:attrNameLst>
                                          <p:attrName>style.visibility</p:attrName>
                                        </p:attrNameLst>
                                      </p:cBhvr>
                                      <p:to>
                                        <p:strVal val="visible"/>
                                      </p:to>
                                    </p:set>
                                    <p:animEffect transition="in" filter="fade">
                                      <p:cBhvr>
                                        <p:cTn id="16" dur="500"/>
                                        <p:tgtEl>
                                          <p:spTgt spid="1740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409">
                                            <p:txEl>
                                              <p:pRg st="4" end="4"/>
                                            </p:txEl>
                                          </p:spTgt>
                                        </p:tgtEl>
                                        <p:attrNameLst>
                                          <p:attrName>style.visibility</p:attrName>
                                        </p:attrNameLst>
                                      </p:cBhvr>
                                      <p:to>
                                        <p:strVal val="visible"/>
                                      </p:to>
                                    </p:set>
                                    <p:animEffect transition="in" filter="fade">
                                      <p:cBhvr>
                                        <p:cTn id="19" dur="500"/>
                                        <p:tgtEl>
                                          <p:spTgt spid="1740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409">
                                            <p:txEl>
                                              <p:pRg st="5" end="5"/>
                                            </p:txEl>
                                          </p:spTgt>
                                        </p:tgtEl>
                                        <p:attrNameLst>
                                          <p:attrName>style.visibility</p:attrName>
                                        </p:attrNameLst>
                                      </p:cBhvr>
                                      <p:to>
                                        <p:strVal val="visible"/>
                                      </p:to>
                                    </p:set>
                                    <p:animEffect transition="in" filter="fade">
                                      <p:cBhvr>
                                        <p:cTn id="22" dur="500"/>
                                        <p:tgtEl>
                                          <p:spTgt spid="1740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409">
                                            <p:txEl>
                                              <p:pRg st="6" end="6"/>
                                            </p:txEl>
                                          </p:spTgt>
                                        </p:tgtEl>
                                        <p:attrNameLst>
                                          <p:attrName>style.visibility</p:attrName>
                                        </p:attrNameLst>
                                      </p:cBhvr>
                                      <p:to>
                                        <p:strVal val="visible"/>
                                      </p:to>
                                    </p:set>
                                    <p:animEffect transition="in" filter="fade">
                                      <p:cBhvr>
                                        <p:cTn id="25" dur="500"/>
                                        <p:tgtEl>
                                          <p:spTgt spid="17409">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409">
                                            <p:txEl>
                                              <p:pRg st="7" end="7"/>
                                            </p:txEl>
                                          </p:spTgt>
                                        </p:tgtEl>
                                        <p:attrNameLst>
                                          <p:attrName>style.visibility</p:attrName>
                                        </p:attrNameLst>
                                      </p:cBhvr>
                                      <p:to>
                                        <p:strVal val="visible"/>
                                      </p:to>
                                    </p:set>
                                    <p:animEffect transition="in" filter="fade">
                                      <p:cBhvr>
                                        <p:cTn id="28" dur="500"/>
                                        <p:tgtEl>
                                          <p:spTgt spid="17409">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409">
                                            <p:txEl>
                                              <p:pRg st="8" end="8"/>
                                            </p:txEl>
                                          </p:spTgt>
                                        </p:tgtEl>
                                        <p:attrNameLst>
                                          <p:attrName>style.visibility</p:attrName>
                                        </p:attrNameLst>
                                      </p:cBhvr>
                                      <p:to>
                                        <p:strVal val="visible"/>
                                      </p:to>
                                    </p:set>
                                    <p:animEffect transition="in" filter="fade">
                                      <p:cBhvr>
                                        <p:cTn id="31" dur="500"/>
                                        <p:tgtEl>
                                          <p:spTgt spid="17409">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409">
                                            <p:txEl>
                                              <p:pRg st="9" end="9"/>
                                            </p:txEl>
                                          </p:spTgt>
                                        </p:tgtEl>
                                        <p:attrNameLst>
                                          <p:attrName>style.visibility</p:attrName>
                                        </p:attrNameLst>
                                      </p:cBhvr>
                                      <p:to>
                                        <p:strVal val="visible"/>
                                      </p:to>
                                    </p:set>
                                    <p:animEffect transition="in" filter="fade">
                                      <p:cBhvr>
                                        <p:cTn id="34" dur="500"/>
                                        <p:tgtEl>
                                          <p:spTgt spid="17409">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409">
                                            <p:txEl>
                                              <p:pRg st="10" end="10"/>
                                            </p:txEl>
                                          </p:spTgt>
                                        </p:tgtEl>
                                        <p:attrNameLst>
                                          <p:attrName>style.visibility</p:attrName>
                                        </p:attrNameLst>
                                      </p:cBhvr>
                                      <p:to>
                                        <p:strVal val="visible"/>
                                      </p:to>
                                    </p:set>
                                    <p:animEffect transition="in" filter="fade">
                                      <p:cBhvr>
                                        <p:cTn id="37" dur="500"/>
                                        <p:tgtEl>
                                          <p:spTgt spid="17409">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409">
                                            <p:txEl>
                                              <p:pRg st="11" end="11"/>
                                            </p:txEl>
                                          </p:spTgt>
                                        </p:tgtEl>
                                        <p:attrNameLst>
                                          <p:attrName>style.visibility</p:attrName>
                                        </p:attrNameLst>
                                      </p:cBhvr>
                                      <p:to>
                                        <p:strVal val="visible"/>
                                      </p:to>
                                    </p:set>
                                    <p:animEffect transition="in" filter="fade">
                                      <p:cBhvr>
                                        <p:cTn id="40" dur="500"/>
                                        <p:tgtEl>
                                          <p:spTgt spid="17409">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409">
                                            <p:txEl>
                                              <p:pRg st="12" end="12"/>
                                            </p:txEl>
                                          </p:spTgt>
                                        </p:tgtEl>
                                        <p:attrNameLst>
                                          <p:attrName>style.visibility</p:attrName>
                                        </p:attrNameLst>
                                      </p:cBhvr>
                                      <p:to>
                                        <p:strVal val="visible"/>
                                      </p:to>
                                    </p:set>
                                    <p:animEffect transition="in" filter="fade">
                                      <p:cBhvr>
                                        <p:cTn id="43" dur="500"/>
                                        <p:tgtEl>
                                          <p:spTgt spid="17409">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409">
                                            <p:txEl>
                                              <p:pRg st="13" end="13"/>
                                            </p:txEl>
                                          </p:spTgt>
                                        </p:tgtEl>
                                        <p:attrNameLst>
                                          <p:attrName>style.visibility</p:attrName>
                                        </p:attrNameLst>
                                      </p:cBhvr>
                                      <p:to>
                                        <p:strVal val="visible"/>
                                      </p:to>
                                    </p:set>
                                    <p:animEffect transition="in" filter="fade">
                                      <p:cBhvr>
                                        <p:cTn id="46" dur="500"/>
                                        <p:tgtEl>
                                          <p:spTgt spid="1740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blip>
          <a:stretch>
            <a:fillRect/>
          </a:stretch>
        </p:blipFill>
        <p:spPr>
          <a:xfrm>
            <a:off x="1" y="4936"/>
            <a:ext cx="9144000" cy="6858000"/>
          </a:xfrm>
          <a:effectLst>
            <a:softEdge rad="112500"/>
          </a:effectLst>
        </p:spPr>
      </p:pic>
      <p:sp>
        <p:nvSpPr>
          <p:cNvPr id="5" name="Down Arrow 4"/>
          <p:cNvSpPr/>
          <p:nvPr/>
        </p:nvSpPr>
        <p:spPr>
          <a:xfrm rot="7347063">
            <a:off x="4329906" y="3717132"/>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6" name="Down Arrow 5"/>
          <p:cNvSpPr/>
          <p:nvPr/>
        </p:nvSpPr>
        <p:spPr>
          <a:xfrm rot="7347063">
            <a:off x="3248819" y="31186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7" name="Down Arrow 6"/>
          <p:cNvSpPr/>
          <p:nvPr/>
        </p:nvSpPr>
        <p:spPr>
          <a:xfrm rot="9680425">
            <a:off x="2532063" y="2476500"/>
            <a:ext cx="446087" cy="820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8" name="Down Arrow 7"/>
          <p:cNvSpPr/>
          <p:nvPr/>
        </p:nvSpPr>
        <p:spPr>
          <a:xfrm rot="9773233">
            <a:off x="2185988" y="1452563"/>
            <a:ext cx="485775" cy="979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9" name="Down Arrow 8"/>
          <p:cNvSpPr/>
          <p:nvPr/>
        </p:nvSpPr>
        <p:spPr>
          <a:xfrm rot="10088894">
            <a:off x="1901825" y="709613"/>
            <a:ext cx="460375" cy="695325"/>
          </a:xfrm>
          <a:prstGeom prst="downArrow">
            <a:avLst>
              <a:gd name="adj1" fmla="val 5479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p:cNvSpPr>
          <p:nvPr>
            <p:ph type="body" idx="4294967295"/>
          </p:nvPr>
        </p:nvSpPr>
        <p:spPr>
          <a:xfrm>
            <a:off x="457200" y="333375"/>
            <a:ext cx="8229600" cy="5975350"/>
          </a:xfrm>
        </p:spPr>
        <p:txBody>
          <a:bodyPr/>
          <a:lstStyle/>
          <a:p>
            <a:pPr eaLnBrk="1" hangingPunct="1"/>
            <a:r>
              <a:rPr lang="en-CA" b="1" smtClean="0">
                <a:latin typeface="Lucida Console" pitchFamily="49" charset="0"/>
              </a:rPr>
              <a:t>Robert Engle had started out flying Otter’s out of Yellowknife for Max Ward and one day in 1960 decided to strike it out on his own and formed:</a:t>
            </a:r>
          </a:p>
          <a:p>
            <a:pPr eaLnBrk="1" hangingPunct="1">
              <a:buFont typeface="Wingdings 2" pitchFamily="18" charset="2"/>
              <a:buNone/>
            </a:pPr>
            <a:r>
              <a:rPr lang="en-CA" b="1" smtClean="0">
                <a:latin typeface="Lucida Console" pitchFamily="49" charset="0"/>
              </a:rPr>
              <a:t>	 Northwest Territorial Airway’s.</a:t>
            </a:r>
          </a:p>
          <a:p>
            <a:pPr eaLnBrk="1" hangingPunct="1">
              <a:buFont typeface="Wingdings 2" pitchFamily="18" charset="2"/>
              <a:buNone/>
            </a:pPr>
            <a:r>
              <a:rPr lang="en-CA" b="1" smtClean="0">
                <a:latin typeface="Lucida Console" pitchFamily="49" charset="0"/>
              </a:rPr>
              <a:t> </a:t>
            </a:r>
          </a:p>
          <a:p>
            <a:pPr eaLnBrk="1" hangingPunct="1"/>
            <a:r>
              <a:rPr lang="en-CA" b="1" smtClean="0">
                <a:latin typeface="Lucida Console" pitchFamily="49" charset="0"/>
              </a:rPr>
              <a:t>Robert Engle Canadian registered this Otter CF-NTR, which joined his DHC-2 Beaver and flew out of Canadian Pacific’s old waterfront building.</a:t>
            </a: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7">
                                            <p:txEl>
                                              <p:pRg st="0" end="0"/>
                                            </p:txEl>
                                          </p:spTgt>
                                        </p:tgtEl>
                                        <p:attrNameLst>
                                          <p:attrName>style.visibility</p:attrName>
                                        </p:attrNameLst>
                                      </p:cBhvr>
                                      <p:to>
                                        <p:strVal val="visible"/>
                                      </p:to>
                                    </p:set>
                                    <p:animEffect transition="in" filter="fade">
                                      <p:cBhvr>
                                        <p:cTn id="7" dur="500"/>
                                        <p:tgtEl>
                                          <p:spTgt spid="194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7">
                                            <p:txEl>
                                              <p:pRg st="1" end="1"/>
                                            </p:txEl>
                                          </p:spTgt>
                                        </p:tgtEl>
                                        <p:attrNameLst>
                                          <p:attrName>style.visibility</p:attrName>
                                        </p:attrNameLst>
                                      </p:cBhvr>
                                      <p:to>
                                        <p:strVal val="visible"/>
                                      </p:to>
                                    </p:set>
                                    <p:animEffect transition="in" filter="fade">
                                      <p:cBhvr>
                                        <p:cTn id="12" dur="500"/>
                                        <p:tgtEl>
                                          <p:spTgt spid="194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7">
                                            <p:txEl>
                                              <p:pRg st="2" end="2"/>
                                            </p:txEl>
                                          </p:spTgt>
                                        </p:tgtEl>
                                        <p:attrNameLst>
                                          <p:attrName>style.visibility</p:attrName>
                                        </p:attrNameLst>
                                      </p:cBhvr>
                                      <p:to>
                                        <p:strVal val="visible"/>
                                      </p:to>
                                    </p:set>
                                    <p:animEffect transition="in" filter="fade">
                                      <p:cBhvr>
                                        <p:cTn id="17" dur="500"/>
                                        <p:tgtEl>
                                          <p:spTgt spid="194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7">
                                            <p:txEl>
                                              <p:pRg st="3" end="3"/>
                                            </p:txEl>
                                          </p:spTgt>
                                        </p:tgtEl>
                                        <p:attrNameLst>
                                          <p:attrName>style.visibility</p:attrName>
                                        </p:attrNameLst>
                                      </p:cBhvr>
                                      <p:to>
                                        <p:strVal val="visible"/>
                                      </p:to>
                                    </p:set>
                                    <p:animEffect transition="in" filter="fade">
                                      <p:cBhvr>
                                        <p:cTn id="22" dur="500"/>
                                        <p:tgtEl>
                                          <p:spTgt spid="194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4294967295"/>
          </p:nvPr>
        </p:nvSpPr>
        <p:spPr>
          <a:xfrm>
            <a:off x="457200" y="476250"/>
            <a:ext cx="8229600" cy="5832475"/>
          </a:xfrm>
        </p:spPr>
        <p:txBody>
          <a:bodyPr/>
          <a:lstStyle/>
          <a:p>
            <a:pPr eaLnBrk="1" hangingPunct="1"/>
            <a:r>
              <a:rPr lang="en-CA" b="1" smtClean="0">
                <a:latin typeface="Lucida Console" pitchFamily="49" charset="0"/>
              </a:rPr>
              <a:t>NTA graduated to Beech 18’s on floats, DC3’s, Lockheed L188 Electra’s and several jet aircraft becoming one of the major carriers in the Northwest Territories.</a:t>
            </a:r>
          </a:p>
          <a:p>
            <a:pPr eaLnBrk="1" hangingPunct="1"/>
            <a:endParaRPr lang="en-CA" b="1" smtClean="0">
              <a:latin typeface="Lucida Console" pitchFamily="49" charset="0"/>
            </a:endParaRPr>
          </a:p>
          <a:p>
            <a:pPr eaLnBrk="1" hangingPunct="1"/>
            <a:r>
              <a:rPr lang="en-CA" b="1" smtClean="0">
                <a:latin typeface="Lucida Console" pitchFamily="49" charset="0"/>
              </a:rPr>
              <a:t>For most of the 60’s Otter CF-NTR was employed with NTA and had only suffered 2 accidents and no fatalities. Not bad for the amount of hours and terrain it flew in during this period.</a:t>
            </a: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1">
                                            <p:txEl>
                                              <p:pRg st="0" end="0"/>
                                            </p:txEl>
                                          </p:spTgt>
                                        </p:tgtEl>
                                        <p:attrNameLst>
                                          <p:attrName>style.visibility</p:attrName>
                                        </p:attrNameLst>
                                      </p:cBhvr>
                                      <p:to>
                                        <p:strVal val="visible"/>
                                      </p:to>
                                    </p:set>
                                    <p:animEffect transition="in" filter="fade">
                                      <p:cBhvr>
                                        <p:cTn id="7" dur="500"/>
                                        <p:tgtEl>
                                          <p:spTgt spid="204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1">
                                            <p:txEl>
                                              <p:pRg st="2" end="2"/>
                                            </p:txEl>
                                          </p:spTgt>
                                        </p:tgtEl>
                                        <p:attrNameLst>
                                          <p:attrName>style.visibility</p:attrName>
                                        </p:attrNameLst>
                                      </p:cBhvr>
                                      <p:to>
                                        <p:strVal val="visible"/>
                                      </p:to>
                                    </p:set>
                                    <p:animEffect transition="in" filter="fade">
                                      <p:cBhvr>
                                        <p:cTn id="12" dur="500"/>
                                        <p:tgtEl>
                                          <p:spTgt spid="204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4294967295"/>
          </p:nvPr>
        </p:nvSpPr>
        <p:spPr>
          <a:xfrm>
            <a:off x="0" y="0"/>
            <a:ext cx="9144000" cy="6858000"/>
          </a:xfrm>
        </p:spPr>
        <p:txBody>
          <a:bodyPr/>
          <a:lstStyle/>
          <a:p>
            <a:pPr eaLnBrk="1" hangingPunct="1"/>
            <a:endParaRPr lang="en-CA" b="1" smtClean="0">
              <a:latin typeface="Lucida Console" pitchFamily="49" charset="0"/>
            </a:endParaRPr>
          </a:p>
          <a:p>
            <a:pPr eaLnBrk="1" hangingPunct="1"/>
            <a:r>
              <a:rPr lang="en-CA" b="1" smtClean="0">
                <a:latin typeface="Lucida Console" pitchFamily="49" charset="0"/>
              </a:rPr>
              <a:t>The first accident happened in  Yellowknife on September 13</a:t>
            </a:r>
            <a:r>
              <a:rPr lang="en-CA" b="1" baseline="30000" smtClean="0">
                <a:latin typeface="Lucida Console" pitchFamily="49" charset="0"/>
              </a:rPr>
              <a:t>th</a:t>
            </a:r>
            <a:r>
              <a:rPr lang="en-CA" b="1" smtClean="0">
                <a:latin typeface="Lucida Console" pitchFamily="49" charset="0"/>
              </a:rPr>
              <a:t>, 1968 while the Otter CF-NTR was tied up to the company dock. Wardair’s Twin Otter CF-VOG was being taxied to the dock when its pilot “somewhat lost the run of his machine while attempting to arrest its forward motion and crashed into the Otter”. </a:t>
            </a:r>
          </a:p>
          <a:p>
            <a:pPr eaLnBrk="1" hangingPunct="1"/>
            <a:endParaRPr lang="en-CA" sz="1600" b="1" smtClean="0">
              <a:latin typeface="Lucida Console" pitchFamily="49" charset="0"/>
            </a:endParaRPr>
          </a:p>
          <a:p>
            <a:pPr eaLnBrk="1" hangingPunct="1"/>
            <a:r>
              <a:rPr lang="en-CA" b="1" smtClean="0">
                <a:latin typeface="Lucida Console" pitchFamily="49" charset="0"/>
              </a:rPr>
              <a:t>The accident caused the Otters floats and tail plane to be damaged and crumpled one of its wings.</a:t>
            </a:r>
          </a:p>
          <a:p>
            <a:pPr eaLnBrk="1" hangingPunct="1">
              <a:buFont typeface="Wingdings 2" pitchFamily="18" charset="2"/>
              <a:buNone/>
            </a:pPr>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5">
                                            <p:txEl>
                                              <p:pRg st="1" end="1"/>
                                            </p:txEl>
                                          </p:spTgt>
                                        </p:tgtEl>
                                        <p:attrNameLst>
                                          <p:attrName>style.visibility</p:attrName>
                                        </p:attrNameLst>
                                      </p:cBhvr>
                                      <p:to>
                                        <p:strVal val="visible"/>
                                      </p:to>
                                    </p:set>
                                    <p:animEffect transition="in" filter="fade">
                                      <p:cBhvr>
                                        <p:cTn id="7" dur="500"/>
                                        <p:tgtEl>
                                          <p:spTgt spid="215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5">
                                            <p:txEl>
                                              <p:pRg st="3" end="3"/>
                                            </p:txEl>
                                          </p:spTgt>
                                        </p:tgtEl>
                                        <p:attrNameLst>
                                          <p:attrName>style.visibility</p:attrName>
                                        </p:attrNameLst>
                                      </p:cBhvr>
                                      <p:to>
                                        <p:strVal val="visible"/>
                                      </p:to>
                                    </p:set>
                                    <p:animEffect transition="in" filter="fade">
                                      <p:cBhvr>
                                        <p:cTn id="12" dur="500"/>
                                        <p:tgtEl>
                                          <p:spTgt spid="215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4294967295"/>
          </p:nvPr>
        </p:nvSpPr>
        <p:spPr>
          <a:xfrm>
            <a:off x="0" y="0"/>
            <a:ext cx="9144000" cy="6858000"/>
          </a:xfrm>
        </p:spPr>
        <p:txBody>
          <a:bodyPr/>
          <a:lstStyle/>
          <a:p>
            <a:pPr eaLnBrk="1" hangingPunct="1"/>
            <a:endParaRPr lang="en-CA" b="1" smtClean="0">
              <a:latin typeface="Lucida Console" pitchFamily="49" charset="0"/>
            </a:endParaRPr>
          </a:p>
          <a:p>
            <a:pPr eaLnBrk="1" hangingPunct="1"/>
            <a:r>
              <a:rPr lang="en-CA" b="1" smtClean="0">
                <a:latin typeface="Lucida Console" pitchFamily="49" charset="0"/>
              </a:rPr>
              <a:t>A year later, on August 1</a:t>
            </a:r>
            <a:r>
              <a:rPr lang="en-CA" b="1" baseline="30000" smtClean="0">
                <a:latin typeface="Lucida Console" pitchFamily="49" charset="0"/>
              </a:rPr>
              <a:t>st</a:t>
            </a:r>
            <a:r>
              <a:rPr lang="en-CA" b="1" smtClean="0">
                <a:latin typeface="Lucida Console" pitchFamily="49" charset="0"/>
              </a:rPr>
              <a:t>, 1969 the Otter was involved in a more serious accident which ended its career for Northwest Territorial Airways.</a:t>
            </a:r>
          </a:p>
          <a:p>
            <a:pPr eaLnBrk="1" hangingPunct="1"/>
            <a:endParaRPr lang="en-CA" sz="1600" b="1" smtClean="0">
              <a:latin typeface="Lucida Console" pitchFamily="49" charset="0"/>
            </a:endParaRPr>
          </a:p>
          <a:p>
            <a:pPr eaLnBrk="1" hangingPunct="1"/>
            <a:r>
              <a:rPr lang="en-CA" b="1" smtClean="0">
                <a:latin typeface="Lucida Console" pitchFamily="49" charset="0"/>
              </a:rPr>
              <a:t>Otter CF-NTR was engaged in water bombing a forest fire at Wholdaia Lake in the Northwest Territories. </a:t>
            </a:r>
          </a:p>
          <a:p>
            <a:pPr eaLnBrk="1" hangingPunct="1"/>
            <a:endParaRPr lang="en-CA" sz="1600" b="1" smtClean="0">
              <a:latin typeface="Lucida Console" pitchFamily="49" charset="0"/>
            </a:endParaRPr>
          </a:p>
          <a:p>
            <a:pPr eaLnBrk="1" hangingPunct="1"/>
            <a:r>
              <a:rPr lang="en-CA" b="1" smtClean="0">
                <a:latin typeface="Lucida Console" pitchFamily="49" charset="0"/>
              </a:rPr>
              <a:t>The aircraft was climbing away from the lake after a water pick-up when at about 300 feet the engine quit with a loud bang.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29">
                                            <p:txEl>
                                              <p:pRg st="1" end="1"/>
                                            </p:txEl>
                                          </p:spTgt>
                                        </p:tgtEl>
                                        <p:attrNameLst>
                                          <p:attrName>style.visibility</p:attrName>
                                        </p:attrNameLst>
                                      </p:cBhvr>
                                      <p:to>
                                        <p:strVal val="visible"/>
                                      </p:to>
                                    </p:set>
                                    <p:animEffect transition="in" filter="fade">
                                      <p:cBhvr>
                                        <p:cTn id="7" dur="500"/>
                                        <p:tgtEl>
                                          <p:spTgt spid="225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9">
                                            <p:txEl>
                                              <p:pRg st="3" end="3"/>
                                            </p:txEl>
                                          </p:spTgt>
                                        </p:tgtEl>
                                        <p:attrNameLst>
                                          <p:attrName>style.visibility</p:attrName>
                                        </p:attrNameLst>
                                      </p:cBhvr>
                                      <p:to>
                                        <p:strVal val="visible"/>
                                      </p:to>
                                    </p:set>
                                    <p:animEffect transition="in" filter="fade">
                                      <p:cBhvr>
                                        <p:cTn id="12" dur="500"/>
                                        <p:tgtEl>
                                          <p:spTgt spid="2252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29">
                                            <p:txEl>
                                              <p:pRg st="5" end="5"/>
                                            </p:txEl>
                                          </p:spTgt>
                                        </p:tgtEl>
                                        <p:attrNameLst>
                                          <p:attrName>style.visibility</p:attrName>
                                        </p:attrNameLst>
                                      </p:cBhvr>
                                      <p:to>
                                        <p:strVal val="visible"/>
                                      </p:to>
                                    </p:set>
                                    <p:animEffect transition="in" filter="fade">
                                      <p:cBhvr>
                                        <p:cTn id="17" dur="500"/>
                                        <p:tgtEl>
                                          <p:spTgt spid="225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4294967295"/>
          </p:nvPr>
        </p:nvSpPr>
        <p:spPr>
          <a:xfrm>
            <a:off x="457200" y="188913"/>
            <a:ext cx="8229600" cy="6408737"/>
          </a:xfrm>
        </p:spPr>
        <p:txBody>
          <a:bodyPr/>
          <a:lstStyle/>
          <a:p>
            <a:pPr eaLnBrk="1" hangingPunct="1"/>
            <a:r>
              <a:rPr lang="en-CA" b="1" smtClean="0">
                <a:latin typeface="Lucida Console" pitchFamily="49" charset="0"/>
              </a:rPr>
              <a:t>The pilot immediately dumped the water load and turned back towards the lake. </a:t>
            </a:r>
          </a:p>
          <a:p>
            <a:pPr eaLnBrk="1" hangingPunct="1"/>
            <a:endParaRPr lang="en-CA" sz="1400" b="1" smtClean="0">
              <a:latin typeface="Lucida Console" pitchFamily="49" charset="0"/>
            </a:endParaRPr>
          </a:p>
          <a:p>
            <a:pPr eaLnBrk="1" hangingPunct="1"/>
            <a:r>
              <a:rPr lang="en-CA" b="1" smtClean="0">
                <a:latin typeface="Lucida Console" pitchFamily="49" charset="0"/>
              </a:rPr>
              <a:t>Unfortunately, the Otter landed on the right float while still in a turn, causing it to bounce and stall then it struck heavily on the left float. </a:t>
            </a:r>
          </a:p>
          <a:p>
            <a:pPr eaLnBrk="1" hangingPunct="1"/>
            <a:endParaRPr lang="en-CA" sz="1400" b="1" smtClean="0">
              <a:latin typeface="Lucida Console" pitchFamily="49" charset="0"/>
            </a:endParaRPr>
          </a:p>
          <a:p>
            <a:pPr eaLnBrk="1" hangingPunct="1"/>
            <a:r>
              <a:rPr lang="en-CA" b="1" smtClean="0">
                <a:latin typeface="Lucida Console" pitchFamily="49" charset="0"/>
              </a:rPr>
              <a:t>The float strut collapsed, the nose sank to the bottom of the lake and the otter flipped over and finally came to rest on its back in about 8 feet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3">
                                            <p:txEl>
                                              <p:pRg st="0" end="0"/>
                                            </p:txEl>
                                          </p:spTgt>
                                        </p:tgtEl>
                                        <p:attrNameLst>
                                          <p:attrName>style.visibility</p:attrName>
                                        </p:attrNameLst>
                                      </p:cBhvr>
                                      <p:to>
                                        <p:strVal val="visible"/>
                                      </p:to>
                                    </p:set>
                                    <p:animEffect transition="in" filter="fade">
                                      <p:cBhvr>
                                        <p:cTn id="7" dur="500"/>
                                        <p:tgtEl>
                                          <p:spTgt spid="235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3">
                                            <p:txEl>
                                              <p:pRg st="2" end="2"/>
                                            </p:txEl>
                                          </p:spTgt>
                                        </p:tgtEl>
                                        <p:attrNameLst>
                                          <p:attrName>style.visibility</p:attrName>
                                        </p:attrNameLst>
                                      </p:cBhvr>
                                      <p:to>
                                        <p:strVal val="visible"/>
                                      </p:to>
                                    </p:set>
                                    <p:animEffect transition="in" filter="fade">
                                      <p:cBhvr>
                                        <p:cTn id="12" dur="500"/>
                                        <p:tgtEl>
                                          <p:spTgt spid="235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3">
                                            <p:txEl>
                                              <p:pRg st="4" end="4"/>
                                            </p:txEl>
                                          </p:spTgt>
                                        </p:tgtEl>
                                        <p:attrNameLst>
                                          <p:attrName>style.visibility</p:attrName>
                                        </p:attrNameLst>
                                      </p:cBhvr>
                                      <p:to>
                                        <p:strVal val="visible"/>
                                      </p:to>
                                    </p:set>
                                    <p:animEffect transition="in" filter="fade">
                                      <p:cBhvr>
                                        <p:cTn id="17" dur="500"/>
                                        <p:tgtEl>
                                          <p:spTgt spid="235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858000"/>
          </a:xfrm>
        </p:spPr>
        <p:txBody>
          <a:bodyPr/>
          <a:lstStyle/>
          <a:p>
            <a:pPr eaLnBrk="1" hangingPunct="1"/>
            <a:endParaRPr lang="en-CA" sz="1400"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The DHC-3 Otter 54 was a unique aircraft due to it being the only civilian Otter sold by DeHavilland Canada to South America. </a:t>
            </a:r>
          </a:p>
          <a:p>
            <a:pPr eaLnBrk="1" hangingPunct="1"/>
            <a:endParaRPr lang="en-CA" b="1" smtClean="0">
              <a:latin typeface="Lucida Console" pitchFamily="49" charset="0"/>
            </a:endParaRPr>
          </a:p>
          <a:p>
            <a:pPr eaLnBrk="1" hangingPunct="1"/>
            <a:r>
              <a:rPr lang="en-CA" b="1" smtClean="0">
                <a:latin typeface="Lucida Console" pitchFamily="49" charset="0"/>
              </a:rPr>
              <a:t>The Otter was registered as HK-399 and rolled out of DeHavilland Canada on January 27</a:t>
            </a:r>
            <a:r>
              <a:rPr lang="en-CA" b="1" baseline="30000" smtClean="0">
                <a:latin typeface="Lucida Console" pitchFamily="49" charset="0"/>
              </a:rPr>
              <a:t>th</a:t>
            </a:r>
            <a:r>
              <a:rPr lang="en-CA" b="1" smtClean="0">
                <a:latin typeface="Lucida Console" pitchFamily="49" charset="0"/>
              </a:rPr>
              <a:t>, 1955 with and was being delivered to Colombia by test Pilot Bob Fowler and technical representative Crawford Byers.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4294967295"/>
          </p:nvPr>
        </p:nvSpPr>
        <p:spPr>
          <a:xfrm>
            <a:off x="0" y="0"/>
            <a:ext cx="9144000" cy="6858000"/>
          </a:xfrm>
        </p:spPr>
        <p:txBody>
          <a:bodyPr/>
          <a:lstStyle/>
          <a:p>
            <a:pPr eaLnBrk="1" hangingPunct="1"/>
            <a:endParaRPr lang="en-CA" sz="1200" b="1" smtClean="0">
              <a:latin typeface="Lucida Console" pitchFamily="49" charset="0"/>
            </a:endParaRPr>
          </a:p>
          <a:p>
            <a:pPr eaLnBrk="1" hangingPunct="1"/>
            <a:r>
              <a:rPr lang="en-CA" b="1" smtClean="0">
                <a:latin typeface="Lucida Console" pitchFamily="49" charset="0"/>
              </a:rPr>
              <a:t>After crash #2, the salvage of the wreck was sold on July 12, 1970 to Minto Airways Inc. </a:t>
            </a:r>
          </a:p>
          <a:p>
            <a:pPr eaLnBrk="1" hangingPunct="1"/>
            <a:endParaRPr lang="en-CA" sz="1400" b="1" smtClean="0">
              <a:latin typeface="Lucida Console" pitchFamily="49" charset="0"/>
            </a:endParaRPr>
          </a:p>
          <a:p>
            <a:pPr eaLnBrk="1" hangingPunct="1"/>
            <a:r>
              <a:rPr lang="en-CA" b="1" smtClean="0">
                <a:latin typeface="Lucida Console" pitchFamily="49" charset="0"/>
              </a:rPr>
              <a:t>They applied to have the Otter registered again, but were declined due to the fact that it needed to be repaired, inspected and then certified. The Company did not proceed any further with the plane.</a:t>
            </a:r>
          </a:p>
          <a:p>
            <a:pPr eaLnBrk="1" hangingPunct="1"/>
            <a:endParaRPr lang="en-CA" sz="1400" b="1" smtClean="0">
              <a:latin typeface="Lucida Console" pitchFamily="49" charset="0"/>
            </a:endParaRPr>
          </a:p>
          <a:p>
            <a:pPr eaLnBrk="1" hangingPunct="1"/>
            <a:r>
              <a:rPr lang="en-CA" b="1" smtClean="0">
                <a:latin typeface="Lucida Console" pitchFamily="49" charset="0"/>
              </a:rPr>
              <a:t>Minto Airways sold the Otter on September 10</a:t>
            </a:r>
            <a:r>
              <a:rPr lang="en-CA" b="1" baseline="30000" smtClean="0">
                <a:latin typeface="Lucida Console" pitchFamily="49" charset="0"/>
              </a:rPr>
              <a:t>th</a:t>
            </a:r>
            <a:r>
              <a:rPr lang="en-CA" b="1" smtClean="0">
                <a:latin typeface="Lucida Console" pitchFamily="49" charset="0"/>
              </a:rPr>
              <a:t>, 1971 to Western Rotorcraft Ltd. who specialized in converting planes to turboprop power.</a:t>
            </a:r>
          </a:p>
          <a:p>
            <a:pPr eaLnBrk="1" hangingPunct="1"/>
            <a:endParaRPr lang="en-CA" b="1" smtClean="0">
              <a:latin typeface="Lucida Console" pitchFamily="49" charset="0"/>
            </a:endParaRPr>
          </a:p>
          <a:p>
            <a:pPr eaLnBrk="1" hangingPunct="1"/>
            <a:endParaRPr lang="en-CA" sz="1600" b="1" smtClean="0">
              <a:latin typeface="Lucida Console" pitchFamily="49" charset="0"/>
            </a:endParaRPr>
          </a:p>
          <a:p>
            <a:pPr eaLnBrk="1" hangingPunct="1"/>
            <a:endParaRPr lang="en-CA" b="1" smtClean="0">
              <a:latin typeface="Lucida Console" pitchFamily="49" charset="0"/>
            </a:endParaRP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7">
                                            <p:txEl>
                                              <p:pRg st="1" end="1"/>
                                            </p:txEl>
                                          </p:spTgt>
                                        </p:tgtEl>
                                        <p:attrNameLst>
                                          <p:attrName>style.visibility</p:attrName>
                                        </p:attrNameLst>
                                      </p:cBhvr>
                                      <p:to>
                                        <p:strVal val="visible"/>
                                      </p:to>
                                    </p:set>
                                    <p:animEffect transition="in" filter="fade">
                                      <p:cBhvr>
                                        <p:cTn id="7" dur="500"/>
                                        <p:tgtEl>
                                          <p:spTgt spid="245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7">
                                            <p:txEl>
                                              <p:pRg st="3" end="3"/>
                                            </p:txEl>
                                          </p:spTgt>
                                        </p:tgtEl>
                                        <p:attrNameLst>
                                          <p:attrName>style.visibility</p:attrName>
                                        </p:attrNameLst>
                                      </p:cBhvr>
                                      <p:to>
                                        <p:strVal val="visible"/>
                                      </p:to>
                                    </p:set>
                                    <p:animEffect transition="in" filter="fade">
                                      <p:cBhvr>
                                        <p:cTn id="12" dur="500"/>
                                        <p:tgtEl>
                                          <p:spTgt spid="2457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7">
                                            <p:txEl>
                                              <p:pRg st="5" end="5"/>
                                            </p:txEl>
                                          </p:spTgt>
                                        </p:tgtEl>
                                        <p:attrNameLst>
                                          <p:attrName>style.visibility</p:attrName>
                                        </p:attrNameLst>
                                      </p:cBhvr>
                                      <p:to>
                                        <p:strVal val="visible"/>
                                      </p:to>
                                    </p:set>
                                    <p:animEffect transition="in" filter="fade">
                                      <p:cBhvr>
                                        <p:cTn id="17" dur="500"/>
                                        <p:tgtEl>
                                          <p:spTgt spid="245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4294967295"/>
          </p:nvPr>
        </p:nvSpPr>
        <p:spPr>
          <a:xfrm>
            <a:off x="457200" y="260350"/>
            <a:ext cx="8229600" cy="6048375"/>
          </a:xfrm>
        </p:spPr>
        <p:txBody>
          <a:bodyPr/>
          <a:lstStyle/>
          <a:p>
            <a:pPr eaLnBrk="1" hangingPunct="1"/>
            <a:r>
              <a:rPr lang="en-CA" b="1" smtClean="0">
                <a:latin typeface="Lucida Console" pitchFamily="49" charset="0"/>
              </a:rPr>
              <a:t>Western Rotorcraft US registered the Otter N3904 and started the rebuild project.</a:t>
            </a:r>
          </a:p>
          <a:p>
            <a:pPr eaLnBrk="1" hangingPunct="1">
              <a:buFont typeface="Wingdings 2" pitchFamily="18" charset="2"/>
              <a:buNone/>
            </a:pPr>
            <a:endParaRPr lang="en-CA" sz="1400" b="1" smtClean="0">
              <a:latin typeface="Lucida Console" pitchFamily="49" charset="0"/>
            </a:endParaRPr>
          </a:p>
          <a:p>
            <a:pPr eaLnBrk="1" hangingPunct="1"/>
            <a:r>
              <a:rPr lang="en-CA" b="1" smtClean="0">
                <a:latin typeface="Lucida Console" pitchFamily="49" charset="0"/>
              </a:rPr>
              <a:t>They wanted to do an engine conversion with a Garrett Air Research TPE-331-151A Turbine Engine and become the first Turbine Otter in existence.</a:t>
            </a:r>
            <a:endParaRPr lang="en-CA" sz="1600" b="1" smtClean="0">
              <a:latin typeface="Lucida Console" pitchFamily="49" charset="0"/>
            </a:endParaRPr>
          </a:p>
          <a:p>
            <a:pPr eaLnBrk="1" hangingPunct="1"/>
            <a:endParaRPr lang="en-CA" sz="1600" b="1" smtClean="0">
              <a:latin typeface="Lucida Console" pitchFamily="49" charset="0"/>
            </a:endParaRPr>
          </a:p>
          <a:p>
            <a:pPr eaLnBrk="1" hangingPunct="1"/>
            <a:r>
              <a:rPr lang="en-CA" b="1" smtClean="0">
                <a:latin typeface="Lucida Console" pitchFamily="49" charset="0"/>
              </a:rPr>
              <a:t>It appears, however, that the testing in 1972 did not go well at Lake Union, Seattle and that the concept of a Turbine Otter was way ahead of its time. </a:t>
            </a: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5">
                                            <p:txEl>
                                              <p:pRg st="0" end="0"/>
                                            </p:txEl>
                                          </p:spTgt>
                                        </p:tgtEl>
                                        <p:attrNameLst>
                                          <p:attrName>style.visibility</p:attrName>
                                        </p:attrNameLst>
                                      </p:cBhvr>
                                      <p:to>
                                        <p:strVal val="visible"/>
                                      </p:to>
                                    </p:set>
                                    <p:animEffect transition="in" filter="fade">
                                      <p:cBhvr>
                                        <p:cTn id="7" dur="500"/>
                                        <p:tgtEl>
                                          <p:spTgt spid="266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5">
                                            <p:txEl>
                                              <p:pRg st="2" end="2"/>
                                            </p:txEl>
                                          </p:spTgt>
                                        </p:tgtEl>
                                        <p:attrNameLst>
                                          <p:attrName>style.visibility</p:attrName>
                                        </p:attrNameLst>
                                      </p:cBhvr>
                                      <p:to>
                                        <p:strVal val="visible"/>
                                      </p:to>
                                    </p:set>
                                    <p:animEffect transition="in" filter="fade">
                                      <p:cBhvr>
                                        <p:cTn id="12" dur="500"/>
                                        <p:tgtEl>
                                          <p:spTgt spid="266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5">
                                            <p:txEl>
                                              <p:pRg st="4" end="4"/>
                                            </p:txEl>
                                          </p:spTgt>
                                        </p:tgtEl>
                                        <p:attrNameLst>
                                          <p:attrName>style.visibility</p:attrName>
                                        </p:attrNameLst>
                                      </p:cBhvr>
                                      <p:to>
                                        <p:strVal val="visible"/>
                                      </p:to>
                                    </p:set>
                                    <p:animEffect transition="in" filter="fade">
                                      <p:cBhvr>
                                        <p:cTn id="17" dur="500"/>
                                        <p:tgtEl>
                                          <p:spTgt spid="266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4294967295"/>
          </p:nvPr>
        </p:nvSpPr>
        <p:spPr>
          <a:xfrm>
            <a:off x="457200" y="404813"/>
            <a:ext cx="8229600" cy="5903912"/>
          </a:xfrm>
        </p:spPr>
        <p:txBody>
          <a:bodyPr/>
          <a:lstStyle/>
          <a:p>
            <a:pPr eaLnBrk="1" hangingPunct="1"/>
            <a:r>
              <a:rPr lang="en-CA" b="1" smtClean="0">
                <a:latin typeface="Lucida Console" pitchFamily="49" charset="0"/>
              </a:rPr>
              <a:t>After testing concluded in July, 1972 the Turbine engine was removed and N3904 was left parked at Arlington Airport until April, 1974 when it was trucked to Kenmore Air.</a:t>
            </a:r>
          </a:p>
          <a:p>
            <a:pPr eaLnBrk="1" hangingPunct="1"/>
            <a:endParaRPr lang="en-CA" b="1" smtClean="0">
              <a:latin typeface="Lucida Console" pitchFamily="49" charset="0"/>
            </a:endParaRPr>
          </a:p>
          <a:p>
            <a:pPr eaLnBrk="1" hangingPunct="1"/>
            <a:r>
              <a:rPr lang="en-CA" b="1" smtClean="0">
                <a:latin typeface="Lucida Console" pitchFamily="49" charset="0"/>
              </a:rPr>
              <a:t>Kenmore performed a major airframe overhaul (TAT 7,694 hrs) for Western Rotorcraft and the standard Pratt &amp; Whitney R1340 piston engine was re-installed.</a:t>
            </a: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animEffect transition="in" filter="fade">
                                      <p:cBhvr>
                                        <p:cTn id="7" dur="500"/>
                                        <p:tgtEl>
                                          <p:spTgt spid="276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49">
                                            <p:txEl>
                                              <p:pRg st="2" end="2"/>
                                            </p:txEl>
                                          </p:spTgt>
                                        </p:tgtEl>
                                        <p:attrNameLst>
                                          <p:attrName>style.visibility</p:attrName>
                                        </p:attrNameLst>
                                      </p:cBhvr>
                                      <p:to>
                                        <p:strVal val="visible"/>
                                      </p:to>
                                    </p:set>
                                    <p:animEffect transition="in" filter="fade">
                                      <p:cBhvr>
                                        <p:cTn id="12" dur="500"/>
                                        <p:tgtEl>
                                          <p:spTgt spid="276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4294967295"/>
          </p:nvPr>
        </p:nvSpPr>
        <p:spPr>
          <a:xfrm>
            <a:off x="457200" y="260350"/>
            <a:ext cx="8229600" cy="6264275"/>
          </a:xfrm>
        </p:spPr>
        <p:txBody>
          <a:bodyPr/>
          <a:lstStyle/>
          <a:p>
            <a:pPr eaLnBrk="1" hangingPunct="1"/>
            <a:r>
              <a:rPr lang="en-CA" b="1" smtClean="0">
                <a:latin typeface="Lucida Console" pitchFamily="49" charset="0"/>
              </a:rPr>
              <a:t>On April 12, 1976 Western Rotorcraft sold N3904 to Harold Bradfelt of Sioux Falls, South Dakota who was associated with Western Rotorcraft during their work on the Otter. </a:t>
            </a:r>
          </a:p>
          <a:p>
            <a:pPr eaLnBrk="1" hangingPunct="1"/>
            <a:endParaRPr lang="en-CA" sz="1600" b="1" smtClean="0">
              <a:latin typeface="Lucida Console" pitchFamily="49" charset="0"/>
            </a:endParaRPr>
          </a:p>
          <a:p>
            <a:pPr eaLnBrk="1" hangingPunct="1"/>
            <a:r>
              <a:rPr lang="en-CA" b="1" smtClean="0">
                <a:latin typeface="Lucida Console" pitchFamily="49" charset="0"/>
              </a:rPr>
              <a:t>On December 13, 1976 Harold Bradfelt sold N3904 to Kachemak Air Service Inc. located in Homer, Alaska. </a:t>
            </a:r>
          </a:p>
          <a:p>
            <a:pPr eaLnBrk="1" hangingPunct="1"/>
            <a:endParaRPr lang="en-CA" sz="1600" b="1" smtClean="0">
              <a:latin typeface="Lucida Console" pitchFamily="49" charset="0"/>
            </a:endParaRPr>
          </a:p>
          <a:p>
            <a:pPr eaLnBrk="1" hangingPunct="1"/>
            <a:r>
              <a:rPr lang="en-CA" b="1" smtClean="0">
                <a:latin typeface="Lucida Console" pitchFamily="49" charset="0"/>
              </a:rPr>
              <a:t>This would be N3904’s base for the next 24 years.</a:t>
            </a:r>
          </a:p>
          <a:p>
            <a:pPr eaLnBrk="1" hangingPunct="1"/>
            <a:endParaRPr lang="en-CA" b="1" smtClean="0">
              <a:latin typeface="Lucida Console" pitchFamily="49" charset="0"/>
            </a:endParaRPr>
          </a:p>
          <a:p>
            <a:pPr eaLnBrk="1" hangingPunct="1"/>
            <a:endParaRPr lang="en-CA" smtClean="0">
              <a:latin typeface="Book Antiqua" pitchFamily="18" charset="0"/>
            </a:endParaRPr>
          </a:p>
          <a:p>
            <a:pPr eaLnBrk="1" hangingPunct="1"/>
            <a:endParaRPr lang="en-CA"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3">
                                            <p:txEl>
                                              <p:pRg st="0" end="0"/>
                                            </p:txEl>
                                          </p:spTgt>
                                        </p:tgtEl>
                                        <p:attrNameLst>
                                          <p:attrName>style.visibility</p:attrName>
                                        </p:attrNameLst>
                                      </p:cBhvr>
                                      <p:to>
                                        <p:strVal val="visible"/>
                                      </p:to>
                                    </p:set>
                                    <p:animEffect transition="in" filter="fade">
                                      <p:cBhvr>
                                        <p:cTn id="7" dur="500"/>
                                        <p:tgtEl>
                                          <p:spTgt spid="286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3">
                                            <p:txEl>
                                              <p:pRg st="2" end="2"/>
                                            </p:txEl>
                                          </p:spTgt>
                                        </p:tgtEl>
                                        <p:attrNameLst>
                                          <p:attrName>style.visibility</p:attrName>
                                        </p:attrNameLst>
                                      </p:cBhvr>
                                      <p:to>
                                        <p:strVal val="visible"/>
                                      </p:to>
                                    </p:set>
                                    <p:animEffect transition="in" filter="fade">
                                      <p:cBhvr>
                                        <p:cTn id="12" dur="500"/>
                                        <p:tgtEl>
                                          <p:spTgt spid="286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3">
                                            <p:txEl>
                                              <p:pRg st="4" end="4"/>
                                            </p:txEl>
                                          </p:spTgt>
                                        </p:tgtEl>
                                        <p:attrNameLst>
                                          <p:attrName>style.visibility</p:attrName>
                                        </p:attrNameLst>
                                      </p:cBhvr>
                                      <p:to>
                                        <p:strVal val="visible"/>
                                      </p:to>
                                    </p:set>
                                    <p:animEffect transition="in" filter="fade">
                                      <p:cBhvr>
                                        <p:cTn id="17" dur="500"/>
                                        <p:tgtEl>
                                          <p:spTgt spid="286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4294967295"/>
          </p:nvPr>
        </p:nvSpPr>
        <p:spPr>
          <a:xfrm>
            <a:off x="0" y="0"/>
            <a:ext cx="8893175" cy="6858000"/>
          </a:xfrm>
        </p:spPr>
        <p:txBody>
          <a:bodyPr/>
          <a:lstStyle/>
          <a:p>
            <a:pPr eaLnBrk="1" hangingPunct="1">
              <a:lnSpc>
                <a:spcPct val="80000"/>
              </a:lnSpc>
            </a:pPr>
            <a:endParaRPr lang="en-CA" sz="2600" b="1" smtClean="0">
              <a:latin typeface="Lucida Console" pitchFamily="49" charset="0"/>
            </a:endParaRPr>
          </a:p>
          <a:p>
            <a:pPr eaLnBrk="1" hangingPunct="1">
              <a:lnSpc>
                <a:spcPct val="80000"/>
              </a:lnSpc>
            </a:pPr>
            <a:endParaRPr lang="en-CA" sz="2600" b="1" smtClean="0">
              <a:latin typeface="Lucida Console" pitchFamily="49" charset="0"/>
            </a:endParaRPr>
          </a:p>
          <a:p>
            <a:pPr eaLnBrk="1" hangingPunct="1">
              <a:lnSpc>
                <a:spcPct val="80000"/>
              </a:lnSpc>
            </a:pPr>
            <a:endParaRPr lang="en-CA" b="1" smtClean="0">
              <a:latin typeface="Lucida Console" pitchFamily="49" charset="0"/>
            </a:endParaRPr>
          </a:p>
          <a:p>
            <a:pPr eaLnBrk="1" hangingPunct="1">
              <a:lnSpc>
                <a:spcPct val="80000"/>
              </a:lnSpc>
            </a:pPr>
            <a:r>
              <a:rPr lang="en-CA" b="1" smtClean="0">
                <a:latin typeface="Lucida Console" pitchFamily="49" charset="0"/>
              </a:rPr>
              <a:t>The winter of 1976, N3904 was flown to Wickenburg, Arizona by Kachemak Air Services owner, William de Creeft, where it was repainted by Avart.</a:t>
            </a:r>
          </a:p>
          <a:p>
            <a:pPr eaLnBrk="1" hangingPunct="1">
              <a:lnSpc>
                <a:spcPct val="80000"/>
              </a:lnSpc>
            </a:pPr>
            <a:endParaRPr lang="en-CA" b="1" smtClean="0">
              <a:latin typeface="Lucida Console" pitchFamily="49" charset="0"/>
            </a:endParaRPr>
          </a:p>
          <a:p>
            <a:pPr eaLnBrk="1" hangingPunct="1">
              <a:lnSpc>
                <a:spcPct val="80000"/>
              </a:lnSpc>
            </a:pPr>
            <a:r>
              <a:rPr lang="en-CA" b="1" smtClean="0">
                <a:latin typeface="Lucida Console" pitchFamily="49" charset="0"/>
              </a:rPr>
              <a:t>It was painted into the most attractive overall red scheme with a black speed line, which it was to wear from then on and why it was know as “Big Red”.</a:t>
            </a:r>
          </a:p>
          <a:p>
            <a:pPr eaLnBrk="1" hangingPunct="1">
              <a:lnSpc>
                <a:spcPct val="80000"/>
              </a:lnSpc>
            </a:pPr>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7">
                                            <p:txEl>
                                              <p:pRg st="3" end="3"/>
                                            </p:txEl>
                                          </p:spTgt>
                                        </p:tgtEl>
                                        <p:attrNameLst>
                                          <p:attrName>style.visibility</p:attrName>
                                        </p:attrNameLst>
                                      </p:cBhvr>
                                      <p:to>
                                        <p:strVal val="visible"/>
                                      </p:to>
                                    </p:set>
                                    <p:animEffect transition="in" filter="fade">
                                      <p:cBhvr>
                                        <p:cTn id="7" dur="500"/>
                                        <p:tgtEl>
                                          <p:spTgt spid="2969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7">
                                            <p:txEl>
                                              <p:pRg st="5" end="5"/>
                                            </p:txEl>
                                          </p:spTgt>
                                        </p:tgtEl>
                                        <p:attrNameLst>
                                          <p:attrName>style.visibility</p:attrName>
                                        </p:attrNameLst>
                                      </p:cBhvr>
                                      <p:to>
                                        <p:strVal val="visible"/>
                                      </p:to>
                                    </p:set>
                                    <p:animEffect transition="in" filter="fade">
                                      <p:cBhvr>
                                        <p:cTn id="12" dur="500"/>
                                        <p:tgtEl>
                                          <p:spTgt spid="296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Big Red (N3904) - Richard Fowler - At the Dock"/>
          <p:cNvPicPr>
            <a:picLocks noChangeAspect="1" noChangeArrowheads="1"/>
          </p:cNvPicPr>
          <p:nvPr/>
        </p:nvPicPr>
        <p:blipFill>
          <a:blip r:embed="rId2"/>
          <a:srcRect/>
          <a:stretch>
            <a:fillRect/>
          </a:stretch>
        </p:blipFill>
        <p:spPr bwMode="auto">
          <a:xfrm>
            <a:off x="323850" y="841375"/>
            <a:ext cx="8569325" cy="511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Big Red (N3904) - Loading Up"/>
          <p:cNvPicPr>
            <a:picLocks noGrp="1" noChangeAspect="1" noChangeArrowheads="1"/>
          </p:cNvPicPr>
          <p:nvPr>
            <p:ph idx="4294967295"/>
          </p:nvPr>
        </p:nvPicPr>
        <p:blipFill>
          <a:blip r:embed="rId2"/>
          <a:srcRect/>
          <a:stretch>
            <a:fillRect/>
          </a:stretch>
        </p:blipFill>
        <p:spPr>
          <a:xfrm>
            <a:off x="739775" y="404813"/>
            <a:ext cx="7662863" cy="5903912"/>
          </a:xfrm>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fade">
                                      <p:cBhvr>
                                        <p:cTn id="7"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4"/>
          <p:cNvSpPr txBox="1">
            <a:spLocks noChangeArrowheads="1"/>
          </p:cNvSpPr>
          <p:nvPr/>
        </p:nvSpPr>
        <p:spPr bwMode="auto">
          <a:xfrm>
            <a:off x="1619250" y="260350"/>
            <a:ext cx="6048375" cy="519113"/>
          </a:xfrm>
          <a:prstGeom prst="rect">
            <a:avLst/>
          </a:prstGeom>
          <a:noFill/>
          <a:ln w="9525">
            <a:noFill/>
            <a:miter lim="800000"/>
            <a:headEnd/>
            <a:tailEnd/>
          </a:ln>
        </p:spPr>
        <p:txBody>
          <a:bodyPr>
            <a:spAutoFit/>
          </a:bodyPr>
          <a:lstStyle/>
          <a:p>
            <a:r>
              <a:rPr lang="en-CA" sz="2800" b="1">
                <a:latin typeface="Lucida Console" pitchFamily="49" charset="0"/>
              </a:rPr>
              <a:t>Bill de Creeft with Big Red</a:t>
            </a:r>
          </a:p>
        </p:txBody>
      </p:sp>
      <p:pic>
        <p:nvPicPr>
          <p:cNvPr id="32770" name="Picture 4" descr="Big Red with Bill DeCreeft"/>
          <p:cNvPicPr>
            <a:picLocks noChangeAspect="1" noChangeArrowheads="1"/>
          </p:cNvPicPr>
          <p:nvPr/>
        </p:nvPicPr>
        <p:blipFill>
          <a:blip r:embed="rId2"/>
          <a:srcRect/>
          <a:stretch>
            <a:fillRect/>
          </a:stretch>
        </p:blipFill>
        <p:spPr bwMode="auto">
          <a:xfrm>
            <a:off x="971550" y="1052513"/>
            <a:ext cx="7200900"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4294967295"/>
          </p:nvPr>
        </p:nvSpPr>
        <p:spPr>
          <a:xfrm>
            <a:off x="457200" y="404813"/>
            <a:ext cx="8229600" cy="6048375"/>
          </a:xfrm>
        </p:spPr>
        <p:txBody>
          <a:bodyPr/>
          <a:lstStyle/>
          <a:p>
            <a:pPr eaLnBrk="1" hangingPunct="1">
              <a:lnSpc>
                <a:spcPct val="80000"/>
              </a:lnSpc>
              <a:buFont typeface="Wingdings 2" pitchFamily="18" charset="2"/>
              <a:buNone/>
            </a:pPr>
            <a:endParaRPr lang="en-CA" sz="2600" b="1" smtClean="0">
              <a:latin typeface="Lucida Console" pitchFamily="49" charset="0"/>
            </a:endParaRPr>
          </a:p>
          <a:p>
            <a:pPr eaLnBrk="1" hangingPunct="1">
              <a:lnSpc>
                <a:spcPct val="80000"/>
              </a:lnSpc>
            </a:pPr>
            <a:r>
              <a:rPr lang="en-CA" sz="2600" b="1" smtClean="0">
                <a:latin typeface="Lucida Console" pitchFamily="49" charset="0"/>
              </a:rPr>
              <a:t>N3904 then flew back to Homer, Alaska and into service with Kachemak Air. </a:t>
            </a:r>
          </a:p>
          <a:p>
            <a:pPr eaLnBrk="1" hangingPunct="1">
              <a:lnSpc>
                <a:spcPct val="80000"/>
              </a:lnSpc>
            </a:pPr>
            <a:endParaRPr lang="en-CA" sz="2600" b="1" smtClean="0">
              <a:latin typeface="Lucida Console" pitchFamily="49" charset="0"/>
            </a:endParaRPr>
          </a:p>
          <a:p>
            <a:pPr eaLnBrk="1" hangingPunct="1">
              <a:lnSpc>
                <a:spcPct val="80000"/>
              </a:lnSpc>
            </a:pPr>
            <a:r>
              <a:rPr lang="en-CA" sz="2600" b="1" smtClean="0">
                <a:latin typeface="Lucida Console" pitchFamily="49" charset="0"/>
              </a:rPr>
              <a:t>A major source of business for the Otter was the local fishing industry, ferrying fisherman to and from the outlying fishing grounds. </a:t>
            </a:r>
          </a:p>
          <a:p>
            <a:pPr eaLnBrk="1" hangingPunct="1">
              <a:lnSpc>
                <a:spcPct val="80000"/>
              </a:lnSpc>
            </a:pPr>
            <a:endParaRPr lang="en-CA" sz="2600" b="1" smtClean="0">
              <a:latin typeface="Lucida Console" pitchFamily="49" charset="0"/>
            </a:endParaRPr>
          </a:p>
          <a:p>
            <a:pPr eaLnBrk="1" hangingPunct="1">
              <a:lnSpc>
                <a:spcPct val="80000"/>
              </a:lnSpc>
            </a:pPr>
            <a:r>
              <a:rPr lang="en-CA" sz="2600" b="1" smtClean="0">
                <a:latin typeface="Lucida Console" pitchFamily="49" charset="0"/>
              </a:rPr>
              <a:t>Pilot Bill de Creeft transported many fishermen in the late 1970’s and subsequently their children and grand-children, so long as the Otter was in service.</a:t>
            </a:r>
          </a:p>
          <a:p>
            <a:pPr eaLnBrk="1" hangingPunct="1">
              <a:lnSpc>
                <a:spcPct val="80000"/>
              </a:lnSpc>
            </a:pPr>
            <a:endParaRPr lang="en-CA" sz="2600" b="1" smtClean="0">
              <a:latin typeface="Lucida Console" pitchFamily="49" charset="0"/>
            </a:endParaRPr>
          </a:p>
          <a:p>
            <a:pPr eaLnBrk="1" hangingPunct="1"/>
            <a:endParaRPr lang="en-CA"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5">
                                            <p:txEl>
                                              <p:pRg st="1" end="1"/>
                                            </p:txEl>
                                          </p:spTgt>
                                        </p:tgtEl>
                                        <p:attrNameLst>
                                          <p:attrName>style.visibility</p:attrName>
                                        </p:attrNameLst>
                                      </p:cBhvr>
                                      <p:to>
                                        <p:strVal val="visible"/>
                                      </p:to>
                                    </p:set>
                                    <p:animEffect transition="in" filter="fade">
                                      <p:cBhvr>
                                        <p:cTn id="7" dur="500"/>
                                        <p:tgtEl>
                                          <p:spTgt spid="317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5">
                                            <p:txEl>
                                              <p:pRg st="3" end="3"/>
                                            </p:txEl>
                                          </p:spTgt>
                                        </p:tgtEl>
                                        <p:attrNameLst>
                                          <p:attrName>style.visibility</p:attrName>
                                        </p:attrNameLst>
                                      </p:cBhvr>
                                      <p:to>
                                        <p:strVal val="visible"/>
                                      </p:to>
                                    </p:set>
                                    <p:animEffect transition="in" filter="fade">
                                      <p:cBhvr>
                                        <p:cTn id="12" dur="500"/>
                                        <p:tgtEl>
                                          <p:spTgt spid="3174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5">
                                            <p:txEl>
                                              <p:pRg st="5" end="5"/>
                                            </p:txEl>
                                          </p:spTgt>
                                        </p:tgtEl>
                                        <p:attrNameLst>
                                          <p:attrName>style.visibility</p:attrName>
                                        </p:attrNameLst>
                                      </p:cBhvr>
                                      <p:to>
                                        <p:strVal val="visible"/>
                                      </p:to>
                                    </p:set>
                                    <p:animEffect transition="in" filter="fade">
                                      <p:cBhvr>
                                        <p:cTn id="17" dur="500"/>
                                        <p:tgtEl>
                                          <p:spTgt spid="317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4294967295"/>
          </p:nvPr>
        </p:nvSpPr>
        <p:spPr>
          <a:xfrm>
            <a:off x="457200" y="333375"/>
            <a:ext cx="8229600" cy="5975350"/>
          </a:xfrm>
        </p:spPr>
        <p:txBody>
          <a:bodyPr/>
          <a:lstStyle/>
          <a:p>
            <a:pPr eaLnBrk="1" hangingPunct="1">
              <a:lnSpc>
                <a:spcPct val="80000"/>
              </a:lnSpc>
            </a:pPr>
            <a:endParaRPr lang="en-CA" sz="2600" b="1" smtClean="0">
              <a:latin typeface="Lucida Console" pitchFamily="49" charset="0"/>
            </a:endParaRPr>
          </a:p>
          <a:p>
            <a:pPr eaLnBrk="1" hangingPunct="1">
              <a:lnSpc>
                <a:spcPct val="80000"/>
              </a:lnSpc>
            </a:pPr>
            <a:r>
              <a:rPr lang="en-CA" sz="2600" b="1" smtClean="0">
                <a:latin typeface="Lucida Console" pitchFamily="49" charset="0"/>
              </a:rPr>
              <a:t>During its service in Alaska, N3904 was involved in the support of the native villages &amp; oil industry, supplying Fish &amp; Game personnel, government scientists, geologists, exploration and logging camps with food and fuel and often moved these camps from place to place. </a:t>
            </a:r>
          </a:p>
          <a:p>
            <a:pPr eaLnBrk="1" hangingPunct="1">
              <a:lnSpc>
                <a:spcPct val="80000"/>
              </a:lnSpc>
            </a:pPr>
            <a:endParaRPr lang="en-CA" sz="2600" b="1" smtClean="0">
              <a:latin typeface="Lucida Console" pitchFamily="49" charset="0"/>
            </a:endParaRPr>
          </a:p>
          <a:p>
            <a:pPr eaLnBrk="1" hangingPunct="1">
              <a:lnSpc>
                <a:spcPct val="80000"/>
              </a:lnSpc>
            </a:pPr>
            <a:r>
              <a:rPr lang="en-CA" sz="2600" b="1" smtClean="0">
                <a:latin typeface="Lucida Console" pitchFamily="49" charset="0"/>
              </a:rPr>
              <a:t>N3904 serviced the needs of the bush country for hundreds of miles around Homer, Alaska and occasionally went further afield performing medavac flights to outlying towns.</a:t>
            </a:r>
          </a:p>
          <a:p>
            <a:pPr eaLnBrk="1" hangingPunct="1"/>
            <a:endParaRPr lang="en-CA"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69">
                                            <p:txEl>
                                              <p:pRg st="1" end="1"/>
                                            </p:txEl>
                                          </p:spTgt>
                                        </p:tgtEl>
                                        <p:attrNameLst>
                                          <p:attrName>style.visibility</p:attrName>
                                        </p:attrNameLst>
                                      </p:cBhvr>
                                      <p:to>
                                        <p:strVal val="visible"/>
                                      </p:to>
                                    </p:set>
                                    <p:animEffect transition="in" filter="fade">
                                      <p:cBhvr>
                                        <p:cTn id="7" dur="500"/>
                                        <p:tgtEl>
                                          <p:spTgt spid="327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69">
                                            <p:txEl>
                                              <p:pRg st="3" end="3"/>
                                            </p:txEl>
                                          </p:spTgt>
                                        </p:tgtEl>
                                        <p:attrNameLst>
                                          <p:attrName>style.visibility</p:attrName>
                                        </p:attrNameLst>
                                      </p:cBhvr>
                                      <p:to>
                                        <p:strVal val="visible"/>
                                      </p:to>
                                    </p:set>
                                    <p:animEffect transition="in" filter="fade">
                                      <p:cBhvr>
                                        <p:cTn id="12" dur="500"/>
                                        <p:tgtEl>
                                          <p:spTgt spid="327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858000"/>
          </a:xfrm>
        </p:spPr>
        <p:txBody>
          <a:bodyPr/>
          <a:lstStyle/>
          <a:p>
            <a:pPr eaLnBrk="1" hangingPunct="1"/>
            <a:endParaRPr lang="en-CA" sz="1400" b="1" smtClean="0">
              <a:latin typeface="Lucida Console" pitchFamily="49" charset="0"/>
            </a:endParaRPr>
          </a:p>
          <a:p>
            <a:pPr eaLnBrk="1" hangingPunct="1">
              <a:buFont typeface="Wingdings 2" pitchFamily="18" charset="2"/>
              <a:buNone/>
            </a:pPr>
            <a:r>
              <a:rPr lang="en-CA" sz="3200" b="1" smtClean="0">
                <a:latin typeface="Lucida Console" pitchFamily="49" charset="0"/>
              </a:rPr>
              <a:t>  </a:t>
            </a:r>
          </a:p>
          <a:p>
            <a:pPr eaLnBrk="1" hangingPunct="1">
              <a:buFont typeface="Wingdings 2" pitchFamily="18" charset="2"/>
              <a:buNone/>
            </a:pPr>
            <a:r>
              <a:rPr lang="en-CA" sz="3200" b="1" smtClean="0">
                <a:latin typeface="Lucida Console" pitchFamily="49" charset="0"/>
              </a:rPr>
              <a:t>	As this was the first Otter to go to South America we hoped to get its operation off to a good start; it was snowing on the 27</a:t>
            </a:r>
            <a:r>
              <a:rPr lang="en-CA" sz="3200" b="1" baseline="30000" smtClean="0">
                <a:latin typeface="Lucida Console" pitchFamily="49" charset="0"/>
              </a:rPr>
              <a:t>th</a:t>
            </a:r>
            <a:r>
              <a:rPr lang="en-CA" sz="3200" b="1" smtClean="0">
                <a:latin typeface="Lucida Console" pitchFamily="49" charset="0"/>
              </a:rPr>
              <a:t> of January 1955 when we flew from Downsview, ON to Toronto International to clear Canadian customs and then clear US customs at New York’s Buffalo Airport.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4294967295"/>
          </p:nvPr>
        </p:nvSpPr>
        <p:spPr>
          <a:xfrm>
            <a:off x="0" y="-19050"/>
            <a:ext cx="9144000" cy="6877050"/>
          </a:xfrm>
        </p:spPr>
        <p:txBody>
          <a:bodyPr/>
          <a:lstStyle/>
          <a:p>
            <a:pPr eaLnBrk="1" hangingPunct="1">
              <a:lnSpc>
                <a:spcPct val="90000"/>
              </a:lnSpc>
            </a:pPr>
            <a:endParaRPr lang="en-CA" sz="2400" b="1" smtClean="0">
              <a:latin typeface="Lucida Console" pitchFamily="49" charset="0"/>
            </a:endParaRPr>
          </a:p>
          <a:p>
            <a:pPr eaLnBrk="1" hangingPunct="1">
              <a:lnSpc>
                <a:spcPct val="90000"/>
              </a:lnSpc>
            </a:pPr>
            <a:endParaRPr lang="en-CA" sz="2400" b="1" smtClean="0">
              <a:latin typeface="Lucida Console" pitchFamily="49" charset="0"/>
            </a:endParaRPr>
          </a:p>
          <a:p>
            <a:pPr eaLnBrk="1" hangingPunct="1">
              <a:lnSpc>
                <a:spcPct val="90000"/>
              </a:lnSpc>
            </a:pPr>
            <a:r>
              <a:rPr lang="en-CA" sz="2400" b="1" smtClean="0">
                <a:latin typeface="Lucida Console" pitchFamily="49" charset="0"/>
              </a:rPr>
              <a:t>As the years passed by demand for this type of general charter were reduced and support of the tourist industry became the primary source of business. </a:t>
            </a:r>
          </a:p>
          <a:p>
            <a:pPr eaLnBrk="1" hangingPunct="1">
              <a:lnSpc>
                <a:spcPct val="90000"/>
              </a:lnSpc>
            </a:pPr>
            <a:endParaRPr lang="en-CA" sz="2400" b="1" smtClean="0">
              <a:latin typeface="Lucida Console" pitchFamily="49" charset="0"/>
            </a:endParaRPr>
          </a:p>
          <a:p>
            <a:pPr eaLnBrk="1" hangingPunct="1">
              <a:lnSpc>
                <a:spcPct val="90000"/>
              </a:lnSpc>
            </a:pPr>
            <a:r>
              <a:rPr lang="en-CA" sz="2400" b="1" smtClean="0">
                <a:latin typeface="Lucida Console" pitchFamily="49" charset="0"/>
              </a:rPr>
              <a:t>Building materials were flown into sites where camps and lodges were being made. </a:t>
            </a:r>
          </a:p>
          <a:p>
            <a:pPr eaLnBrk="1" hangingPunct="1">
              <a:lnSpc>
                <a:spcPct val="90000"/>
              </a:lnSpc>
            </a:pPr>
            <a:endParaRPr lang="en-CA" sz="2400" b="1" smtClean="0">
              <a:latin typeface="Lucida Console" pitchFamily="49" charset="0"/>
            </a:endParaRPr>
          </a:p>
          <a:p>
            <a:pPr eaLnBrk="1" hangingPunct="1">
              <a:lnSpc>
                <a:spcPct val="90000"/>
              </a:lnSpc>
            </a:pPr>
            <a:r>
              <a:rPr lang="en-CA" sz="2400" b="1" smtClean="0">
                <a:latin typeface="Lucida Console" pitchFamily="49" charset="0"/>
              </a:rPr>
              <a:t>As the company’s website informed:</a:t>
            </a:r>
          </a:p>
          <a:p>
            <a:pPr eaLnBrk="1" hangingPunct="1">
              <a:lnSpc>
                <a:spcPct val="90000"/>
              </a:lnSpc>
            </a:pPr>
            <a:endParaRPr lang="en-CA" sz="1200" b="1" smtClean="0">
              <a:latin typeface="Lucida Console" pitchFamily="49" charset="0"/>
            </a:endParaRPr>
          </a:p>
          <a:p>
            <a:pPr eaLnBrk="1" hangingPunct="1">
              <a:lnSpc>
                <a:spcPct val="90000"/>
              </a:lnSpc>
              <a:buFont typeface="Wingdings 2" pitchFamily="18" charset="2"/>
              <a:buNone/>
            </a:pPr>
            <a:r>
              <a:rPr lang="en-CA" sz="2400" b="1" smtClean="0">
                <a:latin typeface="Lucida Console" pitchFamily="49" charset="0"/>
              </a:rPr>
              <a:t>  “Big Red carried every stick of lumber, every brick and every piece of furniture to build and furnish the delightful Loonsong Lodge”.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3">
                                            <p:txEl>
                                              <p:pRg st="2" end="2"/>
                                            </p:txEl>
                                          </p:spTgt>
                                        </p:tgtEl>
                                        <p:attrNameLst>
                                          <p:attrName>style.visibility</p:attrName>
                                        </p:attrNameLst>
                                      </p:cBhvr>
                                      <p:to>
                                        <p:strVal val="visible"/>
                                      </p:to>
                                    </p:set>
                                    <p:animEffect transition="in" filter="fade">
                                      <p:cBhvr>
                                        <p:cTn id="7" dur="500"/>
                                        <p:tgtEl>
                                          <p:spTgt spid="3379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3">
                                            <p:txEl>
                                              <p:pRg st="4" end="4"/>
                                            </p:txEl>
                                          </p:spTgt>
                                        </p:tgtEl>
                                        <p:attrNameLst>
                                          <p:attrName>style.visibility</p:attrName>
                                        </p:attrNameLst>
                                      </p:cBhvr>
                                      <p:to>
                                        <p:strVal val="visible"/>
                                      </p:to>
                                    </p:set>
                                    <p:animEffect transition="in" filter="fade">
                                      <p:cBhvr>
                                        <p:cTn id="12" dur="500"/>
                                        <p:tgtEl>
                                          <p:spTgt spid="3379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3">
                                            <p:txEl>
                                              <p:pRg st="6" end="6"/>
                                            </p:txEl>
                                          </p:spTgt>
                                        </p:tgtEl>
                                        <p:attrNameLst>
                                          <p:attrName>style.visibility</p:attrName>
                                        </p:attrNameLst>
                                      </p:cBhvr>
                                      <p:to>
                                        <p:strVal val="visible"/>
                                      </p:to>
                                    </p:set>
                                    <p:animEffect transition="in" filter="fade">
                                      <p:cBhvr>
                                        <p:cTn id="17" dur="500"/>
                                        <p:tgtEl>
                                          <p:spTgt spid="3379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3">
                                            <p:txEl>
                                              <p:pRg st="8" end="8"/>
                                            </p:txEl>
                                          </p:spTgt>
                                        </p:tgtEl>
                                        <p:attrNameLst>
                                          <p:attrName>style.visibility</p:attrName>
                                        </p:attrNameLst>
                                      </p:cBhvr>
                                      <p:to>
                                        <p:strVal val="visible"/>
                                      </p:to>
                                    </p:set>
                                    <p:animEffect transition="in" filter="fade">
                                      <p:cBhvr>
                                        <p:cTn id="22" dur="500"/>
                                        <p:tgtEl>
                                          <p:spTgt spid="337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a:spLocks noGrp="1"/>
          </p:cNvSpPr>
          <p:nvPr>
            <p:ph idx="4294967295"/>
          </p:nvPr>
        </p:nvSpPr>
        <p:spPr>
          <a:xfrm>
            <a:off x="457200" y="476250"/>
            <a:ext cx="8229600" cy="5832475"/>
          </a:xfrm>
        </p:spPr>
        <p:txBody>
          <a:bodyPr/>
          <a:lstStyle/>
          <a:p>
            <a:pPr eaLnBrk="1" hangingPunct="1"/>
            <a:endParaRPr lang="en-CA" sz="2400" b="1" smtClean="0">
              <a:latin typeface="Lucida Console" pitchFamily="49" charset="0"/>
            </a:endParaRPr>
          </a:p>
          <a:p>
            <a:pPr eaLnBrk="1" hangingPunct="1"/>
            <a:r>
              <a:rPr lang="en-CA" sz="2400" b="1" smtClean="0">
                <a:latin typeface="Lucida Console" pitchFamily="49" charset="0"/>
              </a:rPr>
              <a:t>N3904 was used for brown bear viewing on the McNeil River and transported hunters, fishermen, backpackers, kayakers and general cargo throughout the region.</a:t>
            </a:r>
          </a:p>
          <a:p>
            <a:pPr eaLnBrk="1" hangingPunct="1"/>
            <a:endParaRPr lang="en-CA" sz="2400" b="1" smtClean="0">
              <a:latin typeface="Lucida Console" pitchFamily="49" charset="0"/>
            </a:endParaRPr>
          </a:p>
          <a:p>
            <a:pPr eaLnBrk="1" hangingPunct="1"/>
            <a:r>
              <a:rPr lang="en-CA" sz="2400" b="1" smtClean="0">
                <a:latin typeface="Lucida Console" pitchFamily="49" charset="0"/>
              </a:rPr>
              <a:t>During the 1990’s however, Kachemak Air found it difficult to continue operations profitably with the 2 DeHavilland’s and decided to sell their Beaver. </a:t>
            </a:r>
          </a:p>
          <a:p>
            <a:pPr eaLnBrk="1" hangingPunct="1"/>
            <a:endParaRPr lang="en-CA" sz="2400"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7">
                                            <p:txEl>
                                              <p:pRg st="1" end="1"/>
                                            </p:txEl>
                                          </p:spTgt>
                                        </p:tgtEl>
                                        <p:attrNameLst>
                                          <p:attrName>style.visibility</p:attrName>
                                        </p:attrNameLst>
                                      </p:cBhvr>
                                      <p:to>
                                        <p:strVal val="visible"/>
                                      </p:to>
                                    </p:set>
                                    <p:animEffect transition="in" filter="fade">
                                      <p:cBhvr>
                                        <p:cTn id="7" dur="500"/>
                                        <p:tgtEl>
                                          <p:spTgt spid="348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7">
                                            <p:txEl>
                                              <p:pRg st="3" end="3"/>
                                            </p:txEl>
                                          </p:spTgt>
                                        </p:tgtEl>
                                        <p:attrNameLst>
                                          <p:attrName>style.visibility</p:attrName>
                                        </p:attrNameLst>
                                      </p:cBhvr>
                                      <p:to>
                                        <p:strVal val="visible"/>
                                      </p:to>
                                    </p:set>
                                    <p:animEffect transition="in" filter="fade">
                                      <p:cBhvr>
                                        <p:cTn id="12" dur="500"/>
                                        <p:tgtEl>
                                          <p:spTgt spid="348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a:spLocks noGrp="1"/>
          </p:cNvSpPr>
          <p:nvPr>
            <p:ph idx="4294967295"/>
          </p:nvPr>
        </p:nvSpPr>
        <p:spPr>
          <a:xfrm>
            <a:off x="457200" y="476250"/>
            <a:ext cx="8229600" cy="5832475"/>
          </a:xfrm>
        </p:spPr>
        <p:txBody>
          <a:bodyPr/>
          <a:lstStyle/>
          <a:p>
            <a:pPr eaLnBrk="1" hangingPunct="1"/>
            <a:endParaRPr lang="en-CA" sz="2400" b="1" smtClean="0">
              <a:latin typeface="Lucida Console" pitchFamily="49" charset="0"/>
            </a:endParaRPr>
          </a:p>
          <a:p>
            <a:pPr eaLnBrk="1" hangingPunct="1"/>
            <a:endParaRPr lang="en-CA" sz="2400" b="1" smtClean="0">
              <a:latin typeface="Lucida Console" pitchFamily="49" charset="0"/>
            </a:endParaRPr>
          </a:p>
          <a:p>
            <a:pPr eaLnBrk="1" hangingPunct="1"/>
            <a:endParaRPr lang="en-CA" sz="2400" b="1" smtClean="0">
              <a:latin typeface="Lucida Console" pitchFamily="49" charset="0"/>
            </a:endParaRPr>
          </a:p>
          <a:p>
            <a:pPr eaLnBrk="1" hangingPunct="1"/>
            <a:r>
              <a:rPr lang="en-CA" sz="2400" b="1" smtClean="0">
                <a:latin typeface="Lucida Console" pitchFamily="49" charset="0"/>
              </a:rPr>
              <a:t>I guess they felt they would get a better price for a Beaver ……</a:t>
            </a:r>
          </a:p>
          <a:p>
            <a:pPr eaLnBrk="1" hangingPunct="1">
              <a:buFont typeface="Wingdings 2" pitchFamily="18" charset="2"/>
              <a:buNone/>
            </a:pPr>
            <a:r>
              <a:rPr lang="en-CA" sz="2400" b="1" smtClean="0">
                <a:latin typeface="Lucida Console" pitchFamily="49" charset="0"/>
              </a:rPr>
              <a:t>  then an Otter!!!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7">
                                            <p:txEl>
                                              <p:pRg st="3" end="3"/>
                                            </p:txEl>
                                          </p:spTgt>
                                        </p:tgtEl>
                                        <p:attrNameLst>
                                          <p:attrName>style.visibility</p:attrName>
                                        </p:attrNameLst>
                                      </p:cBhvr>
                                      <p:to>
                                        <p:strVal val="visible"/>
                                      </p:to>
                                    </p:set>
                                    <p:animEffect transition="in" filter="fade">
                                      <p:cBhvr>
                                        <p:cTn id="7" dur="500"/>
                                        <p:tgtEl>
                                          <p:spTgt spid="3481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7">
                                            <p:txEl>
                                              <p:pRg st="4" end="4"/>
                                            </p:txEl>
                                          </p:spTgt>
                                        </p:tgtEl>
                                        <p:attrNameLst>
                                          <p:attrName>style.visibility</p:attrName>
                                        </p:attrNameLst>
                                      </p:cBhvr>
                                      <p:to>
                                        <p:strVal val="visible"/>
                                      </p:to>
                                    </p:set>
                                    <p:animEffect transition="in" filter="fade">
                                      <p:cBhvr>
                                        <p:cTn id="12" dur="500"/>
                                        <p:tgtEl>
                                          <p:spTgt spid="348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Grp="1"/>
          </p:cNvSpPr>
          <p:nvPr>
            <p:ph type="body" idx="4294967295"/>
          </p:nvPr>
        </p:nvSpPr>
        <p:spPr>
          <a:xfrm>
            <a:off x="457200" y="333375"/>
            <a:ext cx="8229600" cy="6119813"/>
          </a:xfrm>
        </p:spPr>
        <p:txBody>
          <a:bodyPr/>
          <a:lstStyle/>
          <a:p>
            <a:pPr eaLnBrk="1" hangingPunct="1">
              <a:lnSpc>
                <a:spcPct val="90000"/>
              </a:lnSpc>
            </a:pPr>
            <a:endParaRPr lang="en-CA" sz="2400" b="1" smtClean="0">
              <a:latin typeface="Lucida Console" pitchFamily="49" charset="0"/>
            </a:endParaRPr>
          </a:p>
          <a:p>
            <a:pPr eaLnBrk="1" hangingPunct="1">
              <a:lnSpc>
                <a:spcPct val="90000"/>
              </a:lnSpc>
            </a:pPr>
            <a:r>
              <a:rPr lang="en-CA" sz="2400" b="1" smtClean="0">
                <a:latin typeface="Lucida Console" pitchFamily="49" charset="0"/>
              </a:rPr>
              <a:t>In November of 2000, N3904 was taken from Beluga Lake for the last time and put on wheels in preparation for sale.</a:t>
            </a:r>
          </a:p>
          <a:p>
            <a:pPr eaLnBrk="1" hangingPunct="1">
              <a:lnSpc>
                <a:spcPct val="90000"/>
              </a:lnSpc>
            </a:pPr>
            <a:endParaRPr lang="en-CA" sz="1600" b="1" smtClean="0">
              <a:latin typeface="Lucida Console" pitchFamily="49" charset="0"/>
            </a:endParaRPr>
          </a:p>
          <a:p>
            <a:pPr eaLnBrk="1" hangingPunct="1">
              <a:lnSpc>
                <a:spcPct val="90000"/>
              </a:lnSpc>
            </a:pPr>
            <a:r>
              <a:rPr lang="en-CA" sz="2400" b="1" smtClean="0">
                <a:latin typeface="Lucida Console" pitchFamily="49" charset="0"/>
              </a:rPr>
              <a:t>One month later, N3904 was sold, an event which made the local media. </a:t>
            </a:r>
          </a:p>
          <a:p>
            <a:pPr eaLnBrk="1" hangingPunct="1">
              <a:lnSpc>
                <a:spcPct val="90000"/>
              </a:lnSpc>
            </a:pPr>
            <a:endParaRPr lang="en-CA" sz="1600" b="1" smtClean="0">
              <a:latin typeface="Lucida Console" pitchFamily="49" charset="0"/>
            </a:endParaRPr>
          </a:p>
          <a:p>
            <a:pPr eaLnBrk="1" hangingPunct="1">
              <a:lnSpc>
                <a:spcPct val="90000"/>
              </a:lnSpc>
            </a:pPr>
            <a:r>
              <a:rPr lang="en-CA" sz="2400" b="1" smtClean="0">
                <a:latin typeface="Lucida Console" pitchFamily="49" charset="0"/>
              </a:rPr>
              <a:t>The Homer Alaska News reported “Big Red is gone, Pilot Bill de Creeft has sold the Otter he has owned and operated since 1976. Others will continue to service us but, De Creeft was a familiar sight and even something of a flying landmark, drawing the attention of Homer residents and visitors alike”.</a:t>
            </a:r>
          </a:p>
          <a:p>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1">
                                            <p:txEl>
                                              <p:pRg st="1" end="1"/>
                                            </p:txEl>
                                          </p:spTgt>
                                        </p:tgtEl>
                                        <p:attrNameLst>
                                          <p:attrName>style.visibility</p:attrName>
                                        </p:attrNameLst>
                                      </p:cBhvr>
                                      <p:to>
                                        <p:strVal val="visible"/>
                                      </p:to>
                                    </p:set>
                                    <p:animEffect transition="in" filter="fade">
                                      <p:cBhvr>
                                        <p:cTn id="7" dur="500"/>
                                        <p:tgtEl>
                                          <p:spTgt spid="358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1">
                                            <p:txEl>
                                              <p:pRg st="3" end="3"/>
                                            </p:txEl>
                                          </p:spTgt>
                                        </p:tgtEl>
                                        <p:attrNameLst>
                                          <p:attrName>style.visibility</p:attrName>
                                        </p:attrNameLst>
                                      </p:cBhvr>
                                      <p:to>
                                        <p:strVal val="visible"/>
                                      </p:to>
                                    </p:set>
                                    <p:animEffect transition="in" filter="fade">
                                      <p:cBhvr>
                                        <p:cTn id="12" dur="500"/>
                                        <p:tgtEl>
                                          <p:spTgt spid="3584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841">
                                            <p:txEl>
                                              <p:pRg st="5" end="5"/>
                                            </p:txEl>
                                          </p:spTgt>
                                        </p:tgtEl>
                                        <p:attrNameLst>
                                          <p:attrName>style.visibility</p:attrName>
                                        </p:attrNameLst>
                                      </p:cBhvr>
                                      <p:to>
                                        <p:strVal val="visible"/>
                                      </p:to>
                                    </p:set>
                                    <p:animEffect transition="in" filter="fade">
                                      <p:cBhvr>
                                        <p:cTn id="17" dur="500"/>
                                        <p:tgtEl>
                                          <p:spTgt spid="358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457200" y="476250"/>
            <a:ext cx="8229600" cy="5832475"/>
          </a:xfrm>
        </p:spPr>
        <p:txBody>
          <a:bodyPr/>
          <a:lstStyle/>
          <a:p>
            <a:pPr eaLnBrk="1" hangingPunct="1"/>
            <a:endParaRPr lang="en-CA" sz="2400" b="1" smtClean="0">
              <a:latin typeface="Lucida Console" pitchFamily="49" charset="0"/>
            </a:endParaRPr>
          </a:p>
          <a:p>
            <a:pPr eaLnBrk="1" hangingPunct="1"/>
            <a:endParaRPr lang="en-CA" sz="2400" b="1" smtClean="0">
              <a:latin typeface="Lucida Console" pitchFamily="49" charset="0"/>
            </a:endParaRPr>
          </a:p>
          <a:p>
            <a:pPr eaLnBrk="1" hangingPunct="1"/>
            <a:endParaRPr lang="en-CA" sz="2400" b="1" smtClean="0">
              <a:latin typeface="Lucida Console" pitchFamily="49" charset="0"/>
            </a:endParaRPr>
          </a:p>
        </p:txBody>
      </p:sp>
      <p:pic>
        <p:nvPicPr>
          <p:cNvPr id="39938" name="Picture 3" descr="Big Red - Business News"/>
          <p:cNvPicPr>
            <a:picLocks noChangeAspect="1" noChangeArrowheads="1"/>
          </p:cNvPicPr>
          <p:nvPr/>
        </p:nvPicPr>
        <p:blipFill>
          <a:blip r:embed="rId2"/>
          <a:srcRect/>
          <a:stretch>
            <a:fillRect/>
          </a:stretch>
        </p:blipFill>
        <p:spPr bwMode="auto">
          <a:xfrm>
            <a:off x="444500" y="139700"/>
            <a:ext cx="8255000" cy="657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4294967295"/>
          </p:nvPr>
        </p:nvSpPr>
        <p:spPr>
          <a:xfrm>
            <a:off x="-19050" y="0"/>
            <a:ext cx="9144000" cy="6858000"/>
          </a:xfrm>
        </p:spPr>
        <p:txBody>
          <a:bodyPr/>
          <a:lstStyle/>
          <a:p>
            <a:pPr eaLnBrk="1" hangingPunct="1"/>
            <a:endParaRPr lang="en-CA" b="1" smtClean="0">
              <a:latin typeface="Lucida Console" pitchFamily="49" charset="0"/>
            </a:endParaRPr>
          </a:p>
          <a:p>
            <a:pPr eaLnBrk="1" hangingPunct="1"/>
            <a:r>
              <a:rPr lang="en-CA" b="1" smtClean="0">
                <a:latin typeface="Lucida Console" pitchFamily="49" charset="0"/>
              </a:rPr>
              <a:t>The otter was sold to Chinook Air of Fairbanks and moved to its new base in Wasilla, north of Anchorage, where Grasshopper Aviation used it to service a lodge for the next two years.</a:t>
            </a:r>
          </a:p>
          <a:p>
            <a:pPr eaLnBrk="1" hangingPunct="1"/>
            <a:endParaRPr lang="en-CA" b="1" smtClean="0">
              <a:latin typeface="Lucida Console" pitchFamily="49" charset="0"/>
            </a:endParaRPr>
          </a:p>
          <a:p>
            <a:pPr eaLnBrk="1" hangingPunct="1"/>
            <a:r>
              <a:rPr lang="en-CA" b="1" smtClean="0">
                <a:latin typeface="Lucida Console" pitchFamily="49" charset="0"/>
              </a:rPr>
              <a:t>On December 28, 2002 Otter N3904 crashed in Nikolai, AK. The accident happened as the Otter was taking off empty for the return flight to Wasilla.</a:t>
            </a: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5">
                                            <p:txEl>
                                              <p:pRg st="1" end="1"/>
                                            </p:txEl>
                                          </p:spTgt>
                                        </p:tgtEl>
                                        <p:attrNameLst>
                                          <p:attrName>style.visibility</p:attrName>
                                        </p:attrNameLst>
                                      </p:cBhvr>
                                      <p:to>
                                        <p:strVal val="visible"/>
                                      </p:to>
                                    </p:set>
                                    <p:animEffect transition="in" filter="fade">
                                      <p:cBhvr>
                                        <p:cTn id="7" dur="500"/>
                                        <p:tgtEl>
                                          <p:spTgt spid="368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5">
                                            <p:txEl>
                                              <p:pRg st="3" end="3"/>
                                            </p:txEl>
                                          </p:spTgt>
                                        </p:tgtEl>
                                        <p:attrNameLst>
                                          <p:attrName>style.visibility</p:attrName>
                                        </p:attrNameLst>
                                      </p:cBhvr>
                                      <p:to>
                                        <p:strVal val="visible"/>
                                      </p:to>
                                    </p:set>
                                    <p:animEffect transition="in" filter="fade">
                                      <p:cBhvr>
                                        <p:cTn id="12" dur="500"/>
                                        <p:tgtEl>
                                          <p:spTgt spid="368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2"/>
          <p:cNvSpPr>
            <a:spLocks noGrp="1"/>
          </p:cNvSpPr>
          <p:nvPr>
            <p:ph idx="4294967295"/>
          </p:nvPr>
        </p:nvSpPr>
        <p:spPr>
          <a:xfrm>
            <a:off x="457200" y="404813"/>
            <a:ext cx="8229600" cy="5903912"/>
          </a:xfrm>
        </p:spPr>
        <p:txBody>
          <a:bodyPr/>
          <a:lstStyle/>
          <a:p>
            <a:pPr eaLnBrk="1" hangingPunct="1"/>
            <a:r>
              <a:rPr lang="en-CA" b="1" smtClean="0">
                <a:latin typeface="Lucida Console" pitchFamily="49" charset="0"/>
              </a:rPr>
              <a:t>The pilot reported that he had an uneventful take-off from the 1000’ by 30’ snow covered airstrip and then climbed to about 800’ with airspeed increasing to 55 knots.</a:t>
            </a:r>
          </a:p>
          <a:p>
            <a:pPr eaLnBrk="1" hangingPunct="1"/>
            <a:endParaRPr lang="en-CA" sz="1400" b="1" smtClean="0">
              <a:latin typeface="Lucida Console" pitchFamily="49" charset="0"/>
            </a:endParaRPr>
          </a:p>
          <a:p>
            <a:pPr eaLnBrk="1" hangingPunct="1"/>
            <a:r>
              <a:rPr lang="en-CA" b="1" smtClean="0">
                <a:latin typeface="Lucida Console" pitchFamily="49" charset="0"/>
              </a:rPr>
              <a:t>The pilot then heard a very loud bang followed by a loud rattling noise.</a:t>
            </a:r>
          </a:p>
          <a:p>
            <a:pPr eaLnBrk="1" hangingPunct="1"/>
            <a:endParaRPr lang="en-CA" sz="1600" b="1" smtClean="0">
              <a:latin typeface="Lucida Console" pitchFamily="49" charset="0"/>
            </a:endParaRPr>
          </a:p>
          <a:p>
            <a:pPr eaLnBrk="1" hangingPunct="1"/>
            <a:r>
              <a:rPr lang="en-CA" b="1" smtClean="0">
                <a:latin typeface="Lucida Console" pitchFamily="49" charset="0"/>
              </a:rPr>
              <a:t>The pilot attempted to turn N3904 around and return to the airstrip.</a:t>
            </a:r>
          </a:p>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endParaRPr lang="en-CA"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animEffect transition="in" filter="fade">
                                      <p:cBhvr>
                                        <p:cTn id="7" dur="500"/>
                                        <p:tgtEl>
                                          <p:spTgt spid="389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3">
                                            <p:txEl>
                                              <p:pRg st="2" end="2"/>
                                            </p:txEl>
                                          </p:spTgt>
                                        </p:tgtEl>
                                        <p:attrNameLst>
                                          <p:attrName>style.visibility</p:attrName>
                                        </p:attrNameLst>
                                      </p:cBhvr>
                                      <p:to>
                                        <p:strVal val="visible"/>
                                      </p:to>
                                    </p:set>
                                    <p:animEffect transition="in" filter="fade">
                                      <p:cBhvr>
                                        <p:cTn id="12" dur="500"/>
                                        <p:tgtEl>
                                          <p:spTgt spid="389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13">
                                            <p:txEl>
                                              <p:pRg st="4" end="4"/>
                                            </p:txEl>
                                          </p:spTgt>
                                        </p:tgtEl>
                                        <p:attrNameLst>
                                          <p:attrName>style.visibility</p:attrName>
                                        </p:attrNameLst>
                                      </p:cBhvr>
                                      <p:to>
                                        <p:strVal val="visible"/>
                                      </p:to>
                                    </p:set>
                                    <p:animEffect transition="in" filter="fade">
                                      <p:cBhvr>
                                        <p:cTn id="17" dur="500"/>
                                        <p:tgtEl>
                                          <p:spTgt spid="389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4294967295"/>
          </p:nvPr>
        </p:nvSpPr>
        <p:spPr>
          <a:xfrm>
            <a:off x="457200" y="260350"/>
            <a:ext cx="8229600" cy="6264275"/>
          </a:xfrm>
        </p:spPr>
        <p:txBody>
          <a:bodyPr/>
          <a:lstStyle/>
          <a:p>
            <a:pPr eaLnBrk="1" hangingPunct="1"/>
            <a:r>
              <a:rPr lang="en-CA" b="1" smtClean="0">
                <a:latin typeface="Lucida Console" pitchFamily="49" charset="0"/>
              </a:rPr>
              <a:t>With considerable difficulty, he was able to manoeuvre the Otter using a combination of aileron control and the remaining amount of rudder control.</a:t>
            </a:r>
          </a:p>
          <a:p>
            <a:pPr eaLnBrk="1" hangingPunct="1"/>
            <a:endParaRPr lang="en-CA" sz="1200" b="1" smtClean="0">
              <a:latin typeface="Lucida Console" pitchFamily="49" charset="0"/>
            </a:endParaRPr>
          </a:p>
          <a:p>
            <a:pPr eaLnBrk="1" hangingPunct="1"/>
            <a:r>
              <a:rPr lang="en-CA" b="1" smtClean="0">
                <a:latin typeface="Lucida Console" pitchFamily="49" charset="0"/>
              </a:rPr>
              <a:t>As he passed over the approach end of the airstrip, the aircraft drifted to the right and he initiated a go-around.</a:t>
            </a:r>
          </a:p>
          <a:p>
            <a:pPr eaLnBrk="1" hangingPunct="1"/>
            <a:endParaRPr lang="en-CA" sz="1200" b="1" smtClean="0">
              <a:latin typeface="Lucida Console" pitchFamily="49" charset="0"/>
            </a:endParaRPr>
          </a:p>
          <a:p>
            <a:pPr eaLnBrk="1" hangingPunct="1"/>
            <a:r>
              <a:rPr lang="en-CA" b="1" smtClean="0">
                <a:latin typeface="Lucida Console" pitchFamily="49" charset="0"/>
              </a:rPr>
              <a:t>The Otter subsequently collided with a stand of trees on the north side of the airstrip and sustained substantial damage.</a:t>
            </a:r>
          </a:p>
          <a:p>
            <a:pPr eaLnBrk="1" hangingPunct="1"/>
            <a:endParaRPr lang="en-CA" b="1" smtClean="0">
              <a:latin typeface="Lucida Console" pitchFamily="49" charset="0"/>
            </a:endParaRP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fade">
                                      <p:cBhvr>
                                        <p:cTn id="12" dur="500"/>
                                        <p:tgtEl>
                                          <p:spTgt spid="55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299">
                                            <p:txEl>
                                              <p:pRg st="4" end="4"/>
                                            </p:txEl>
                                          </p:spTgt>
                                        </p:tgtEl>
                                        <p:attrNameLst>
                                          <p:attrName>style.visibility</p:attrName>
                                        </p:attrNameLst>
                                      </p:cBhvr>
                                      <p:to>
                                        <p:strVal val="visible"/>
                                      </p:to>
                                    </p:set>
                                    <p:animEffect transition="in" filter="fade">
                                      <p:cBhvr>
                                        <p:cTn id="17" dur="500"/>
                                        <p:tgtEl>
                                          <p:spTgt spid="55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Big Red (N3904) - After Crash (01)"/>
          <p:cNvPicPr>
            <a:picLocks noGrp="1" noChangeAspect="1" noChangeArrowheads="1"/>
          </p:cNvPicPr>
          <p:nvPr>
            <p:ph idx="4294967295"/>
          </p:nvPr>
        </p:nvPicPr>
        <p:blipFill>
          <a:blip r:embed="rId2"/>
          <a:srcRect/>
          <a:stretch>
            <a:fillRect/>
          </a:stretch>
        </p:blipFill>
        <p:spPr>
          <a:xfrm>
            <a:off x="457200" y="500063"/>
            <a:ext cx="8229600" cy="5737225"/>
          </a:xfrm>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Big Red (N3904) - After Crash (02)"/>
          <p:cNvPicPr>
            <a:picLocks noGrp="1" noChangeAspect="1" noChangeArrowheads="1"/>
          </p:cNvPicPr>
          <p:nvPr>
            <p:ph idx="4294967295"/>
          </p:nvPr>
        </p:nvPicPr>
        <p:blipFill>
          <a:blip r:embed="rId2"/>
          <a:srcRect/>
          <a:stretch>
            <a:fillRect/>
          </a:stretch>
        </p:blipFill>
        <p:spPr>
          <a:xfrm>
            <a:off x="457200" y="500063"/>
            <a:ext cx="8229600" cy="5567362"/>
          </a:xfrm>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blip>
          <a:stretch>
            <a:fillRect/>
          </a:stretch>
        </p:blipFill>
        <p:spPr>
          <a:xfrm>
            <a:off x="107275" y="548680"/>
            <a:ext cx="8899288" cy="5196665"/>
          </a:xfrm>
          <a:prstGeom prst="rect">
            <a:avLst/>
          </a:prstGeom>
          <a:ln>
            <a:noFill/>
          </a:ln>
          <a:effectLst>
            <a:softEdge rad="112500"/>
          </a:effectLst>
        </p:spPr>
      </p:pic>
      <p:sp>
        <p:nvSpPr>
          <p:cNvPr id="5" name="Curved Up Arrow 4"/>
          <p:cNvSpPr/>
          <p:nvPr/>
        </p:nvSpPr>
        <p:spPr>
          <a:xfrm rot="5400000" flipV="1">
            <a:off x="4322763" y="2006600"/>
            <a:ext cx="468312" cy="2873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Big Red (N3904) - After Crash in Hangar (05)"/>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Big Red (N3904) - After Crash in Hangar (04)"/>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descr="Big Red (N3904) - After Crash in Hangar (06)"/>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Big Red (N3904) - Richard Fowler - a HOLE lot of work"/>
          <p:cNvPicPr>
            <a:picLocks noGrp="1" noChangeAspect="1" noChangeArrowheads="1"/>
          </p:cNvPicPr>
          <p:nvPr>
            <p:ph idx="4294967295"/>
          </p:nvPr>
        </p:nvPicPr>
        <p:blipFill>
          <a:blip r:embed="rId2"/>
          <a:srcRect/>
          <a:stretch>
            <a:fillRect/>
          </a:stretch>
        </p:blipFill>
        <p:spPr>
          <a:xfrm>
            <a:off x="539750" y="260350"/>
            <a:ext cx="8064500" cy="6048375"/>
          </a:xfrm>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4294967295"/>
          </p:nvPr>
        </p:nvSpPr>
        <p:spPr>
          <a:xfrm>
            <a:off x="457200" y="260350"/>
            <a:ext cx="8229600" cy="6264275"/>
          </a:xfrm>
        </p:spPr>
        <p:txBody>
          <a:bodyPr/>
          <a:lstStyle/>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The Otter was bought from the insurance company by Ed Tuohy of Tuscon, AZ.</a:t>
            </a:r>
          </a:p>
          <a:p>
            <a:pPr eaLnBrk="1" hangingPunct="1"/>
            <a:endParaRPr lang="en-CA" sz="1400" b="1" smtClean="0">
              <a:latin typeface="Lucida Console" pitchFamily="49" charset="0"/>
            </a:endParaRPr>
          </a:p>
          <a:p>
            <a:pPr eaLnBrk="1" hangingPunct="1"/>
            <a:endParaRPr lang="en-CA" sz="2400" b="1" smtClean="0">
              <a:latin typeface="Lucida Console" pitchFamily="49" charset="0"/>
            </a:endParaRPr>
          </a:p>
          <a:p>
            <a:pPr eaLnBrk="1" hangingPunct="1"/>
            <a:r>
              <a:rPr lang="en-CA" b="1" smtClean="0">
                <a:latin typeface="Lucida Console" pitchFamily="49" charset="0"/>
              </a:rPr>
              <a:t>On October 1, 2005 he sold the rebuild project to Carl Penner &amp; Richard Fowler who trucked it to their hanger in Heber, Utah.</a:t>
            </a:r>
          </a:p>
          <a:p>
            <a:pPr eaLnBrk="1" hangingPunct="1"/>
            <a:endParaRPr lang="en-CA" sz="1400" b="1" smtClean="0">
              <a:latin typeface="Lucida Console" pitchFamily="49" charset="0"/>
            </a:endParaRPr>
          </a:p>
          <a:p>
            <a:pPr eaLnBrk="1" hangingPunct="1"/>
            <a:endParaRPr lang="en-CA" b="1" smtClean="0">
              <a:latin typeface="Lucida Consol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0">
                                            <p:txEl>
                                              <p:pRg st="2" end="2"/>
                                            </p:txEl>
                                          </p:spTgt>
                                        </p:tgtEl>
                                        <p:attrNameLst>
                                          <p:attrName>style.visibility</p:attrName>
                                        </p:attrNameLst>
                                      </p:cBhvr>
                                      <p:to>
                                        <p:strVal val="visible"/>
                                      </p:to>
                                    </p:set>
                                    <p:animEffect transition="in" filter="fade">
                                      <p:cBhvr>
                                        <p:cTn id="7" dur="500"/>
                                        <p:tgtEl>
                                          <p:spTgt spid="686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610">
                                            <p:txEl>
                                              <p:pRg st="5" end="5"/>
                                            </p:txEl>
                                          </p:spTgt>
                                        </p:tgtEl>
                                        <p:attrNameLst>
                                          <p:attrName>style.visibility</p:attrName>
                                        </p:attrNameLst>
                                      </p:cBhvr>
                                      <p:to>
                                        <p:strVal val="visible"/>
                                      </p:to>
                                    </p:set>
                                    <p:animEffect transition="in" filter="fade">
                                      <p:cBhvr>
                                        <p:cTn id="12" dur="500"/>
                                        <p:tgtEl>
                                          <p:spTgt spid="686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Big Red (N3904) - Carl Penner - yep a HOLE lot of work"/>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Big Red (N3904) - After Crash in Hangar (03)"/>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Title 1"/>
          <p:cNvPicPr>
            <a:picLocks noGrp="1" noChangeArrowheads="1"/>
          </p:cNvPicPr>
          <p:nvPr>
            <p:ph idx="4294967295"/>
          </p:nvPr>
        </p:nvPicPr>
        <p:blipFill>
          <a:blip r:embed="rId2"/>
          <a:srcRect/>
          <a:stretch>
            <a:fillRect/>
          </a:stretch>
        </p:blipFill>
        <p:spPr>
          <a:xfrm>
            <a:off x="468313" y="2636838"/>
            <a:ext cx="8229600" cy="11572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animEffect transition="in" filter="fade">
                                      <p:cBhvr>
                                        <p:cTn id="7" dur="500"/>
                                        <p:tgtEl>
                                          <p:spTgt spid="3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a:xfrm>
            <a:off x="457200" y="260350"/>
            <a:ext cx="8229600" cy="6048375"/>
          </a:xfrm>
        </p:spPr>
        <p:txBody>
          <a:bodyPr/>
          <a:lstStyle/>
          <a:p>
            <a:pPr eaLnBrk="1" hangingPunct="1"/>
            <a:endParaRPr lang="en-CA"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After several years of purchasing various parts for the rebuild, Carl Penner &amp; Richard Fowler made a partnership deal with the late Doug Waugh from Arctic Aerospace &amp; Stolairus Aviation to complete the rebuild of N3904.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Effect transition="in" filter="fade">
                                      <p:cBhvr>
                                        <p:cTn id="7" dur="500"/>
                                        <p:tgtEl>
                                          <p:spTgt spid="696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p:cNvSpPr>
            <a:spLocks noGrp="1"/>
          </p:cNvSpPr>
          <p:nvPr>
            <p:ph idx="4294967295"/>
          </p:nvPr>
        </p:nvSpPr>
        <p:spPr>
          <a:xfrm>
            <a:off x="323850" y="188913"/>
            <a:ext cx="9144000" cy="6343650"/>
          </a:xfrm>
        </p:spPr>
        <p:txBody>
          <a:bodyPr/>
          <a:lstStyle/>
          <a:p>
            <a:pPr marL="136525" indent="0" eaLnBrk="1" hangingPunct="1">
              <a:buFont typeface="Wingdings 2" pitchFamily="18" charset="2"/>
              <a:buNone/>
            </a:pPr>
            <a:endParaRPr lang="en-CA" b="1" smtClean="0">
              <a:latin typeface="Lucida Console" pitchFamily="49" charset="0"/>
            </a:endParaRPr>
          </a:p>
          <a:p>
            <a:pPr marL="136525" indent="0" eaLnBrk="1" hangingPunct="1">
              <a:buFont typeface="Wingdings 2" pitchFamily="18" charset="2"/>
              <a:buNone/>
            </a:pPr>
            <a:r>
              <a:rPr lang="en-CA" b="1" smtClean="0">
                <a:latin typeface="Lucida Console" pitchFamily="49" charset="0"/>
              </a:rPr>
              <a:t>The following pictures have been taken   over the past 2 years to show the rebuilding progress of Otter 54.</a:t>
            </a:r>
          </a:p>
          <a:p>
            <a:pPr marL="136525" indent="0" eaLnBrk="1" hangingPunct="1">
              <a:buFont typeface="Wingdings 2" pitchFamily="18" charset="2"/>
              <a:buNone/>
            </a:pPr>
            <a:endParaRPr lang="en-CA" b="1" smtClean="0">
              <a:latin typeface="Lucida Console" pitchFamily="49" charset="0"/>
            </a:endParaRPr>
          </a:p>
          <a:p>
            <a:pPr marL="136525" indent="0" eaLnBrk="1" hangingPunct="1">
              <a:buFont typeface="Wingdings 2" pitchFamily="18" charset="2"/>
              <a:buNone/>
            </a:pPr>
            <a:r>
              <a:rPr lang="en-CA" b="1" smtClean="0">
                <a:latin typeface="Lucida Console" pitchFamily="49" charset="0"/>
              </a:rPr>
              <a:t>Not only have we rebuilt this Otter but we have brought a piece of history back into the present.</a:t>
            </a:r>
          </a:p>
        </p:txBody>
      </p:sp>
      <p:pic>
        <p:nvPicPr>
          <p:cNvPr id="56322" name="Picture 1"/>
          <p:cNvPicPr>
            <a:picLocks noChangeAspect="1"/>
          </p:cNvPicPr>
          <p:nvPr/>
        </p:nvPicPr>
        <p:blipFill>
          <a:blip r:embed="rId2"/>
          <a:srcRect/>
          <a:stretch>
            <a:fillRect/>
          </a:stretch>
        </p:blipFill>
        <p:spPr bwMode="auto">
          <a:xfrm>
            <a:off x="684213" y="3933825"/>
            <a:ext cx="7718425" cy="242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1">
                                            <p:txEl>
                                              <p:pRg st="1" end="1"/>
                                            </p:txEl>
                                          </p:spTgt>
                                        </p:tgtEl>
                                        <p:attrNameLst>
                                          <p:attrName>style.visibility</p:attrName>
                                        </p:attrNameLst>
                                      </p:cBhvr>
                                      <p:to>
                                        <p:strVal val="visible"/>
                                      </p:to>
                                    </p:set>
                                    <p:animEffect transition="in" filter="fade">
                                      <p:cBhvr>
                                        <p:cTn id="7" dur="500"/>
                                        <p:tgtEl>
                                          <p:spTgt spid="409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1">
                                            <p:txEl>
                                              <p:pRg st="3" end="3"/>
                                            </p:txEl>
                                          </p:spTgt>
                                        </p:tgtEl>
                                        <p:attrNameLst>
                                          <p:attrName>style.visibility</p:attrName>
                                        </p:attrNameLst>
                                      </p:cBhvr>
                                      <p:to>
                                        <p:strVal val="visible"/>
                                      </p:to>
                                    </p:set>
                                    <p:animEffect transition="in" filter="fade">
                                      <p:cBhvr>
                                        <p:cTn id="12" dur="500"/>
                                        <p:tgtEl>
                                          <p:spTgt spid="409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p:cNvSpPr>
            <a:spLocks noGrp="1"/>
          </p:cNvSpPr>
          <p:nvPr>
            <p:ph idx="4294967295"/>
          </p:nvPr>
        </p:nvSpPr>
        <p:spPr>
          <a:xfrm>
            <a:off x="0" y="0"/>
            <a:ext cx="9144000" cy="6858000"/>
          </a:xfrm>
        </p:spPr>
        <p:txBody>
          <a:bodyPr/>
          <a:lstStyle/>
          <a:p>
            <a:pPr eaLnBrk="1" hangingPunct="1"/>
            <a:endParaRPr lang="en-CA" sz="1400" b="1" smtClean="0">
              <a:latin typeface="Lucida Console" pitchFamily="49" charset="0"/>
            </a:endParaRPr>
          </a:p>
          <a:p>
            <a:pPr eaLnBrk="1" hangingPunct="1"/>
            <a:endParaRPr lang="en-CA" b="1" smtClean="0">
              <a:latin typeface="Lucida Console" pitchFamily="49" charset="0"/>
            </a:endParaRPr>
          </a:p>
          <a:p>
            <a:pPr eaLnBrk="1" hangingPunct="1"/>
            <a:r>
              <a:rPr lang="en-CA" b="1" smtClean="0">
                <a:latin typeface="Lucida Console" pitchFamily="49" charset="0"/>
              </a:rPr>
              <a:t>We departed Buffalo VFR in snow and headed to Pittsburgh Airport. We landed after dark, almost completely frozen since Otter 54 had no heater installed for its career in Colombia. </a:t>
            </a:r>
          </a:p>
          <a:p>
            <a:pPr eaLnBrk="1" hangingPunct="1"/>
            <a:endParaRPr lang="en-CA" sz="2000" b="1" smtClean="0">
              <a:latin typeface="Lucida Console" pitchFamily="49" charset="0"/>
            </a:endParaRPr>
          </a:p>
          <a:p>
            <a:pPr eaLnBrk="1" hangingPunct="1"/>
            <a:r>
              <a:rPr lang="en-CA" b="1" smtClean="0">
                <a:latin typeface="Lucida Console" pitchFamily="49" charset="0"/>
              </a:rPr>
              <a:t>We flew the next day to Fort Rucker, Alabama home of the US Army Aviation Corps and stayed there January 28</a:t>
            </a:r>
            <a:r>
              <a:rPr lang="en-CA" b="1" baseline="30000" smtClean="0">
                <a:latin typeface="Lucida Console" pitchFamily="49" charset="0"/>
              </a:rPr>
              <a:t>th</a:t>
            </a:r>
            <a:r>
              <a:rPr lang="en-CA" b="1" smtClean="0">
                <a:latin typeface="Lucida Console" pitchFamily="49" charset="0"/>
              </a:rPr>
              <a:t> and 29</a:t>
            </a:r>
            <a:r>
              <a:rPr lang="en-CA" b="1" baseline="30000" smtClean="0">
                <a:latin typeface="Lucida Console" pitchFamily="49" charset="0"/>
              </a:rPr>
              <a:t>th</a:t>
            </a:r>
            <a:r>
              <a:rPr lang="en-CA" b="1" smtClean="0">
                <a:latin typeface="Lucida Console" pitchFamily="49" charset="0"/>
              </a:rPr>
              <a:t> to familiarize the US Army with the Otter, as they had just ordered these planes in quantity as the U-1A.”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
                                            <p:txEl>
                                              <p:pRg st="2" end="2"/>
                                            </p:txEl>
                                          </p:spTgt>
                                        </p:tgtEl>
                                        <p:attrNameLst>
                                          <p:attrName>style.visibility</p:attrName>
                                        </p:attrNameLst>
                                      </p:cBhvr>
                                      <p:to>
                                        <p:strVal val="visible"/>
                                      </p:to>
                                    </p:set>
                                    <p:animEffect transition="in" filter="fade">
                                      <p:cBhvr>
                                        <p:cTn id="7" dur="500"/>
                                        <p:tgtEl>
                                          <p:spTgt spid="819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3">
                                            <p:txEl>
                                              <p:pRg st="4" end="4"/>
                                            </p:txEl>
                                          </p:spTgt>
                                        </p:tgtEl>
                                        <p:attrNameLst>
                                          <p:attrName>style.visibility</p:attrName>
                                        </p:attrNameLst>
                                      </p:cBhvr>
                                      <p:to>
                                        <p:strVal val="visible"/>
                                      </p:to>
                                    </p:set>
                                    <p:animEffect transition="in" filter="fade">
                                      <p:cBhvr>
                                        <p:cTn id="12" dur="500"/>
                                        <p:tgtEl>
                                          <p:spTgt spid="8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blip>
          <a:stretch>
            <a:fillRect/>
          </a:stretch>
        </p:blipFill>
        <p:spPr>
          <a:xfrm>
            <a:off x="614460" y="995965"/>
            <a:ext cx="8045153" cy="5522936"/>
          </a:xfrm>
          <a:prstGeom prst="rect">
            <a:avLst/>
          </a:prstGeom>
          <a:ln>
            <a:noFill/>
          </a:ln>
          <a:effectLst>
            <a:softEdge rad="112500"/>
          </a:effectLst>
        </p:spPr>
      </p:pic>
      <p:sp>
        <p:nvSpPr>
          <p:cNvPr id="57346" name="TextBox 4"/>
          <p:cNvSpPr txBox="1">
            <a:spLocks noChangeArrowheads="1"/>
          </p:cNvSpPr>
          <p:nvPr/>
        </p:nvSpPr>
        <p:spPr bwMode="auto">
          <a:xfrm>
            <a:off x="1619250" y="260350"/>
            <a:ext cx="5761038" cy="519113"/>
          </a:xfrm>
          <a:prstGeom prst="rect">
            <a:avLst/>
          </a:prstGeom>
          <a:noFill/>
          <a:ln w="9525">
            <a:noFill/>
            <a:miter lim="800000"/>
            <a:headEnd/>
            <a:tailEnd/>
          </a:ln>
        </p:spPr>
        <p:txBody>
          <a:bodyPr>
            <a:spAutoFit/>
          </a:bodyPr>
          <a:lstStyle/>
          <a:p>
            <a:r>
              <a:rPr lang="en-CA" sz="2800" b="1">
                <a:latin typeface="Lucida Console" pitchFamily="49" charset="0"/>
              </a:rPr>
              <a:t>What we had to work with…</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58370" name="Picture 3" descr="DSC01843"/>
          <p:cNvPicPr>
            <a:picLocks noChangeAspect="1" noChangeArrowheads="1"/>
          </p:cNvPicPr>
          <p:nvPr/>
        </p:nvPicPr>
        <p:blipFill>
          <a:blip r:embed="rId2"/>
          <a:srcRect/>
          <a:stretch>
            <a:fillRect/>
          </a:stretch>
        </p:blipFill>
        <p:spPr bwMode="auto">
          <a:xfrm>
            <a:off x="395288" y="260350"/>
            <a:ext cx="8353425" cy="605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59394" name="Picture 4" descr="DSC01842"/>
          <p:cNvPicPr>
            <a:picLocks noChangeAspect="1" noChangeArrowheads="1"/>
          </p:cNvPicPr>
          <p:nvPr/>
        </p:nvPicPr>
        <p:blipFill>
          <a:blip r:embed="rId2"/>
          <a:srcRect/>
          <a:stretch>
            <a:fillRect/>
          </a:stretch>
        </p:blipFill>
        <p:spPr bwMode="auto">
          <a:xfrm>
            <a:off x="395288" y="260350"/>
            <a:ext cx="8382000"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p:cNvSpPr>
            <a:spLocks noGrp="1"/>
          </p:cNvSpPr>
          <p:nvPr>
            <p:ph idx="4294967295"/>
          </p:nvPr>
        </p:nvSpPr>
        <p:spPr>
          <a:xfrm>
            <a:off x="457200" y="981075"/>
            <a:ext cx="8229600" cy="5327650"/>
          </a:xfrm>
        </p:spPr>
        <p:txBody>
          <a:bodyPr/>
          <a:lstStyle/>
          <a:p>
            <a:pPr eaLnBrk="1" hangingPunct="1"/>
            <a:endParaRPr lang="en-CA" smtClean="0">
              <a:latin typeface="Book Antiqua" pitchFamily="18" charset="0"/>
            </a:endParaRPr>
          </a:p>
        </p:txBody>
      </p:sp>
      <p:pic>
        <p:nvPicPr>
          <p:cNvPr id="60418" name="Picture 3" descr="Fuselage - AFT Section (RH) (2)"/>
          <p:cNvPicPr>
            <a:picLocks noChangeAspect="1" noChangeArrowheads="1"/>
          </p:cNvPicPr>
          <p:nvPr/>
        </p:nvPicPr>
        <p:blipFill>
          <a:blip r:embed="rId2"/>
          <a:srcRect/>
          <a:stretch>
            <a:fillRect/>
          </a:stretch>
        </p:blipFill>
        <p:spPr bwMode="auto">
          <a:xfrm>
            <a:off x="323850" y="908050"/>
            <a:ext cx="8443913" cy="5576888"/>
          </a:xfrm>
          <a:prstGeom prst="rect">
            <a:avLst/>
          </a:prstGeom>
          <a:noFill/>
          <a:ln w="9525">
            <a:noFill/>
            <a:miter lim="800000"/>
            <a:headEnd/>
            <a:tailEnd/>
          </a:ln>
        </p:spPr>
      </p:pic>
      <p:sp>
        <p:nvSpPr>
          <p:cNvPr id="60419" name="Text Box 4"/>
          <p:cNvSpPr txBox="1">
            <a:spLocks noChangeArrowheads="1"/>
          </p:cNvSpPr>
          <p:nvPr/>
        </p:nvSpPr>
        <p:spPr bwMode="auto">
          <a:xfrm>
            <a:off x="1187450" y="260350"/>
            <a:ext cx="6840538" cy="519113"/>
          </a:xfrm>
          <a:prstGeom prst="rect">
            <a:avLst/>
          </a:prstGeom>
          <a:noFill/>
          <a:ln w="9525">
            <a:noFill/>
            <a:miter lim="800000"/>
            <a:headEnd/>
            <a:tailEnd/>
          </a:ln>
        </p:spPr>
        <p:txBody>
          <a:bodyPr>
            <a:spAutoFit/>
          </a:bodyPr>
          <a:lstStyle/>
          <a:p>
            <a:r>
              <a:rPr lang="en-CA" sz="2800" b="1"/>
              <a:t>Starting point at Stolairus’ hangar…</a:t>
            </a:r>
            <a:endParaRPr lang="en-US" sz="2800" b="1"/>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blip>
          <a:stretch>
            <a:fillRect/>
          </a:stretch>
        </p:blipFill>
        <p:spPr>
          <a:xfrm>
            <a:off x="544532" y="483018"/>
            <a:ext cx="7955727" cy="59674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62466" name="Picture 3" descr="Fuselage - AFT Section (LH) (1)"/>
          <p:cNvPicPr>
            <a:picLocks noChangeAspect="1" noChangeArrowheads="1"/>
          </p:cNvPicPr>
          <p:nvPr/>
        </p:nvPicPr>
        <p:blipFill>
          <a:blip r:embed="rId2"/>
          <a:srcRect/>
          <a:stretch>
            <a:fillRect/>
          </a:stretch>
        </p:blipFill>
        <p:spPr bwMode="auto">
          <a:xfrm>
            <a:off x="395288" y="242888"/>
            <a:ext cx="8299450" cy="6224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p:cNvSpPr>
            <a:spLocks noGrp="1"/>
          </p:cNvSpPr>
          <p:nvPr>
            <p:ph idx="4294967295"/>
          </p:nvPr>
        </p:nvSpPr>
        <p:spPr>
          <a:xfrm>
            <a:off x="457200" y="981075"/>
            <a:ext cx="8229600" cy="5327650"/>
          </a:xfrm>
        </p:spPr>
        <p:txBody>
          <a:bodyPr/>
          <a:lstStyle/>
          <a:p>
            <a:pPr eaLnBrk="1" hangingPunct="1"/>
            <a:endParaRPr lang="en-CA" smtClean="0">
              <a:latin typeface="Book Antiqua" pitchFamily="18" charset="0"/>
            </a:endParaRPr>
          </a:p>
        </p:txBody>
      </p:sp>
      <p:pic>
        <p:nvPicPr>
          <p:cNvPr id="63490" name="Picture 3" descr="Fuselage - LH Side View (Start)"/>
          <p:cNvPicPr>
            <a:picLocks noChangeAspect="1" noChangeArrowheads="1"/>
          </p:cNvPicPr>
          <p:nvPr/>
        </p:nvPicPr>
        <p:blipFill>
          <a:blip r:embed="rId2"/>
          <a:srcRect/>
          <a:stretch>
            <a:fillRect/>
          </a:stretch>
        </p:blipFill>
        <p:spPr bwMode="auto">
          <a:xfrm>
            <a:off x="395288" y="476250"/>
            <a:ext cx="8353425" cy="5892800"/>
          </a:xfrm>
          <a:prstGeom prst="rect">
            <a:avLst/>
          </a:prstGeom>
          <a:noFill/>
          <a:ln w="9525">
            <a:noFill/>
            <a:miter lim="800000"/>
            <a:headEnd/>
            <a:tailEnd/>
          </a:ln>
        </p:spPr>
      </p:pic>
      <p:sp>
        <p:nvSpPr>
          <p:cNvPr id="63491" name="Text Box 4"/>
          <p:cNvSpPr txBox="1">
            <a:spLocks noChangeArrowheads="1"/>
          </p:cNvSpPr>
          <p:nvPr/>
        </p:nvSpPr>
        <p:spPr bwMode="auto">
          <a:xfrm>
            <a:off x="2268538" y="280988"/>
            <a:ext cx="4032250" cy="366712"/>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64514" name="Picture 3" descr="Wing - LH Top (02)"/>
          <p:cNvPicPr>
            <a:picLocks noChangeAspect="1" noChangeArrowheads="1"/>
          </p:cNvPicPr>
          <p:nvPr/>
        </p:nvPicPr>
        <p:blipFill>
          <a:blip r:embed="rId2"/>
          <a:srcRect/>
          <a:stretch>
            <a:fillRect/>
          </a:stretch>
        </p:blipFill>
        <p:spPr bwMode="auto">
          <a:xfrm>
            <a:off x="395288" y="260350"/>
            <a:ext cx="8424862" cy="613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p:cNvSpPr>
            <a:spLocks noGrp="1"/>
          </p:cNvSpPr>
          <p:nvPr>
            <p:ph idx="4294967295"/>
          </p:nvPr>
        </p:nvSpPr>
        <p:spPr>
          <a:xfrm>
            <a:off x="457200" y="260350"/>
            <a:ext cx="8229600" cy="6048375"/>
          </a:xfrm>
        </p:spPr>
        <p:txBody>
          <a:bodyPr/>
          <a:lstStyle/>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r>
              <a:rPr lang="en-CA" b="1" smtClean="0">
                <a:latin typeface="Lucida Console" pitchFamily="49" charset="0"/>
              </a:rPr>
              <a:t>       </a:t>
            </a:r>
          </a:p>
          <a:p>
            <a:pPr eaLnBrk="1" hangingPunct="1">
              <a:buFont typeface="Wingdings 2" pitchFamily="18" charset="2"/>
              <a:buNone/>
            </a:pPr>
            <a:r>
              <a:rPr lang="en-CA" b="1" smtClean="0">
                <a:latin typeface="Lucida Console" pitchFamily="49" charset="0"/>
              </a:rPr>
              <a:t>       </a:t>
            </a:r>
            <a:r>
              <a:rPr lang="en-CA" sz="3600" b="1" u="sng" smtClean="0">
                <a:latin typeface="Lucida Console" pitchFamily="49" charset="0"/>
              </a:rPr>
              <a:t>FUSELAGE INTERIOR</a:t>
            </a:r>
          </a:p>
          <a:p>
            <a:pPr eaLnBrk="1" hangingPunct="1">
              <a:buFont typeface="Wingdings 2" pitchFamily="18" charset="2"/>
              <a:buNone/>
            </a:pPr>
            <a:r>
              <a:rPr lang="en-CA" sz="3600" b="1" smtClean="0">
                <a:latin typeface="Lucida Console" pitchFamily="49" charset="0"/>
              </a:rPr>
              <a:t>   </a:t>
            </a:r>
          </a:p>
          <a:p>
            <a:pPr eaLnBrk="1" hangingPunct="1">
              <a:buFont typeface="Wingdings 2" pitchFamily="18" charset="2"/>
              <a:buNone/>
            </a:pPr>
            <a:r>
              <a:rPr lang="en-CA" sz="3600" b="1" smtClean="0">
                <a:latin typeface="Lucida Console" pitchFamily="49" charset="0"/>
              </a:rPr>
              <a:t>    </a:t>
            </a:r>
            <a:endParaRPr lang="en-CA" sz="3600" smtClean="0">
              <a:latin typeface="Book Antiqua"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66562" name="Picture 3" descr="Interior - Cockpit Bulkhead"/>
          <p:cNvPicPr>
            <a:picLocks noChangeAspect="1" noChangeArrowheads="1"/>
          </p:cNvPicPr>
          <p:nvPr/>
        </p:nvPicPr>
        <p:blipFill>
          <a:blip r:embed="rId2"/>
          <a:srcRect/>
          <a:stretch>
            <a:fillRect/>
          </a:stretch>
        </p:blipFill>
        <p:spPr bwMode="auto">
          <a:xfrm>
            <a:off x="323850" y="260350"/>
            <a:ext cx="8424863" cy="6272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blip>
          <a:stretch>
            <a:fillRect/>
          </a:stretch>
        </p:blipFill>
        <p:spPr>
          <a:xfrm>
            <a:off x="107504" y="548680"/>
            <a:ext cx="8899288" cy="5196665"/>
          </a:xfrm>
          <a:prstGeom prst="rect">
            <a:avLst/>
          </a:prstGeom>
          <a:ln>
            <a:noFill/>
          </a:ln>
          <a:effectLst>
            <a:softEdge rad="112500"/>
          </a:effectLst>
        </p:spPr>
      </p:pic>
      <p:sp>
        <p:nvSpPr>
          <p:cNvPr id="5" name="Curved Up Arrow 4"/>
          <p:cNvSpPr/>
          <p:nvPr/>
        </p:nvSpPr>
        <p:spPr>
          <a:xfrm rot="5400000" flipV="1">
            <a:off x="4322763" y="2006600"/>
            <a:ext cx="468312" cy="2873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solidFill>
                <a:schemeClr val="tx1"/>
              </a:solidFill>
            </a:endParaRPr>
          </a:p>
        </p:txBody>
      </p:sp>
      <p:sp>
        <p:nvSpPr>
          <p:cNvPr id="2" name="Down Arrow 1"/>
          <p:cNvSpPr/>
          <p:nvPr/>
        </p:nvSpPr>
        <p:spPr>
          <a:xfrm rot="1817088">
            <a:off x="3756025" y="2436813"/>
            <a:ext cx="360363"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67586" name="Picture 3" descr="Interior to Cockpit (1)"/>
          <p:cNvPicPr>
            <a:picLocks noChangeAspect="1" noChangeArrowheads="1"/>
          </p:cNvPicPr>
          <p:nvPr/>
        </p:nvPicPr>
        <p:blipFill>
          <a:blip r:embed="rId2"/>
          <a:srcRect/>
          <a:stretch>
            <a:fillRect/>
          </a:stretch>
        </p:blipFill>
        <p:spPr bwMode="auto">
          <a:xfrm>
            <a:off x="323850" y="260350"/>
            <a:ext cx="8496300" cy="624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68610" name="Picture 4" descr="Interior to Rear Bulkhead (2)"/>
          <p:cNvPicPr>
            <a:picLocks noChangeAspect="1" noChangeArrowheads="1"/>
          </p:cNvPicPr>
          <p:nvPr/>
        </p:nvPicPr>
        <p:blipFill>
          <a:blip r:embed="rId2"/>
          <a:srcRect/>
          <a:stretch>
            <a:fillRect/>
          </a:stretch>
        </p:blipFill>
        <p:spPr bwMode="auto">
          <a:xfrm>
            <a:off x="395288" y="260350"/>
            <a:ext cx="8353425" cy="630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Interior - Floor (1)"/>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0658" name="Picture 3" descr="Interior - Roof (01)"/>
          <p:cNvPicPr>
            <a:picLocks noChangeAspect="1" noChangeArrowheads="1"/>
          </p:cNvPicPr>
          <p:nvPr/>
        </p:nvPicPr>
        <p:blipFill>
          <a:blip r:embed="rId2"/>
          <a:srcRect/>
          <a:stretch>
            <a:fillRect/>
          </a:stretch>
        </p:blipFill>
        <p:spPr bwMode="auto">
          <a:xfrm>
            <a:off x="508000" y="260350"/>
            <a:ext cx="8240713"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1682" name="Picture 3" descr="Interior - Floor (2)"/>
          <p:cNvPicPr>
            <a:picLocks noChangeAspect="1" noChangeArrowheads="1"/>
          </p:cNvPicPr>
          <p:nvPr/>
        </p:nvPicPr>
        <p:blipFill>
          <a:blip r:embed="rId2"/>
          <a:srcRect/>
          <a:stretch>
            <a:fillRect/>
          </a:stretch>
        </p:blipFill>
        <p:spPr bwMode="auto">
          <a:xfrm>
            <a:off x="323850" y="260350"/>
            <a:ext cx="8640763" cy="633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Interior - Control Cable System (02)"/>
          <p:cNvPicPr>
            <a:picLocks noChangeAspect="1" noChangeArrowheads="1"/>
          </p:cNvPicPr>
          <p:nvPr/>
        </p:nvPicPr>
        <p:blipFill>
          <a:blip r:embed="rId2"/>
          <a:srcRect/>
          <a:stretch>
            <a:fillRect/>
          </a:stretch>
        </p:blipFill>
        <p:spPr bwMode="auto">
          <a:xfrm>
            <a:off x="395288" y="225425"/>
            <a:ext cx="3960812" cy="2971800"/>
          </a:xfrm>
          <a:prstGeom prst="rect">
            <a:avLst/>
          </a:prstGeom>
          <a:noFill/>
          <a:ln w="9525">
            <a:noFill/>
            <a:miter lim="800000"/>
            <a:headEnd/>
            <a:tailEnd/>
          </a:ln>
        </p:spPr>
      </p:pic>
      <p:pic>
        <p:nvPicPr>
          <p:cNvPr id="72706" name="Picture 5" descr="Interior - Control Cable System (03)"/>
          <p:cNvPicPr>
            <a:picLocks noChangeAspect="1" noChangeArrowheads="1"/>
          </p:cNvPicPr>
          <p:nvPr>
            <p:ph idx="4294967295"/>
          </p:nvPr>
        </p:nvPicPr>
        <p:blipFill>
          <a:blip r:embed="rId3"/>
          <a:srcRect/>
          <a:stretch>
            <a:fillRect/>
          </a:stretch>
        </p:blipFill>
        <p:spPr>
          <a:xfrm>
            <a:off x="4643438" y="260350"/>
            <a:ext cx="3960812" cy="2970213"/>
          </a:xfrm>
        </p:spPr>
      </p:pic>
      <p:pic>
        <p:nvPicPr>
          <p:cNvPr id="72707" name="Picture 6" descr="Interior - Hydraulic &amp; Fuel Vent Lines (02)"/>
          <p:cNvPicPr>
            <a:picLocks noChangeAspect="1" noChangeArrowheads="1"/>
          </p:cNvPicPr>
          <p:nvPr/>
        </p:nvPicPr>
        <p:blipFill>
          <a:blip r:embed="rId4"/>
          <a:srcRect/>
          <a:stretch>
            <a:fillRect/>
          </a:stretch>
        </p:blipFill>
        <p:spPr bwMode="auto">
          <a:xfrm>
            <a:off x="468313" y="3552825"/>
            <a:ext cx="3887787" cy="2916238"/>
          </a:xfrm>
          <a:prstGeom prst="rect">
            <a:avLst/>
          </a:prstGeom>
          <a:noFill/>
          <a:ln w="9525">
            <a:noFill/>
            <a:miter lim="800000"/>
            <a:headEnd/>
            <a:tailEnd/>
          </a:ln>
        </p:spPr>
      </p:pic>
      <p:pic>
        <p:nvPicPr>
          <p:cNvPr id="72708" name="Picture 7" descr="Interior - Hydraulic &amp; Pitot Lines"/>
          <p:cNvPicPr>
            <a:picLocks noChangeAspect="1" noChangeArrowheads="1"/>
          </p:cNvPicPr>
          <p:nvPr/>
        </p:nvPicPr>
        <p:blipFill>
          <a:blip r:embed="rId5"/>
          <a:srcRect/>
          <a:stretch>
            <a:fillRect/>
          </a:stretch>
        </p:blipFill>
        <p:spPr bwMode="auto">
          <a:xfrm>
            <a:off x="4643438" y="3429000"/>
            <a:ext cx="4138612" cy="310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3730" name="Picture 3" descr="Interior to Rear Bulkhead (Finished)"/>
          <p:cNvPicPr>
            <a:picLocks noChangeAspect="1" noChangeArrowheads="1"/>
          </p:cNvPicPr>
          <p:nvPr/>
        </p:nvPicPr>
        <p:blipFill>
          <a:blip r:embed="rId2"/>
          <a:srcRect/>
          <a:stretch>
            <a:fillRect/>
          </a:stretch>
        </p:blipFill>
        <p:spPr bwMode="auto">
          <a:xfrm>
            <a:off x="323850" y="260350"/>
            <a:ext cx="8496300" cy="611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4754" name="Picture 3" descr="Interior to Cockpit (Finished 01)"/>
          <p:cNvPicPr>
            <a:picLocks noChangeAspect="1" noChangeArrowheads="1"/>
          </p:cNvPicPr>
          <p:nvPr/>
        </p:nvPicPr>
        <p:blipFill>
          <a:blip r:embed="rId2"/>
          <a:srcRect/>
          <a:stretch>
            <a:fillRect/>
          </a:stretch>
        </p:blipFill>
        <p:spPr bwMode="auto">
          <a:xfrm>
            <a:off x="323850" y="260350"/>
            <a:ext cx="8424863"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blip>
          <a:stretch>
            <a:fillRect/>
          </a:stretch>
        </p:blipFill>
        <p:spPr>
          <a:xfrm>
            <a:off x="467544" y="620688"/>
            <a:ext cx="7632848" cy="57246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6802" name="Picture 3" descr="Interior - To Cockpit (Finished)"/>
          <p:cNvPicPr>
            <a:picLocks noChangeAspect="1" noChangeArrowheads="1"/>
          </p:cNvPicPr>
          <p:nvPr/>
        </p:nvPicPr>
        <p:blipFill>
          <a:blip r:embed="rId2"/>
          <a:srcRect/>
          <a:stretch>
            <a:fillRect/>
          </a:stretch>
        </p:blipFill>
        <p:spPr bwMode="auto">
          <a:xfrm>
            <a:off x="323850" y="188913"/>
            <a:ext cx="8424863"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p:cNvSpPr>
            <a:spLocks noGrp="1"/>
          </p:cNvSpPr>
          <p:nvPr>
            <p:ph idx="4294967295"/>
          </p:nvPr>
        </p:nvSpPr>
        <p:spPr>
          <a:xfrm>
            <a:off x="457200" y="404813"/>
            <a:ext cx="8229600" cy="5903912"/>
          </a:xfrm>
        </p:spPr>
        <p:txBody>
          <a:bodyPr/>
          <a:lstStyle/>
          <a:p>
            <a:pPr eaLnBrk="1" hangingPunct="1"/>
            <a:endParaRPr lang="en-CA" smtClean="0">
              <a:latin typeface="Lucida Console" pitchFamily="49" charset="0"/>
            </a:endParaRPr>
          </a:p>
          <a:p>
            <a:pPr eaLnBrk="1" hangingPunct="1"/>
            <a:endParaRPr lang="en-CA" sz="1600" smtClean="0">
              <a:latin typeface="Lucida Console" pitchFamily="49" charset="0"/>
            </a:endParaRPr>
          </a:p>
          <a:p>
            <a:pPr eaLnBrk="1" hangingPunct="1"/>
            <a:r>
              <a:rPr lang="en-CA" b="1" smtClean="0">
                <a:latin typeface="Lucida Console" pitchFamily="49" charset="0"/>
              </a:rPr>
              <a:t>After 2 nights in Miami, due to bad weather and heavy thunderstorms, we finally departed and flew to Kingston, Jamaica.</a:t>
            </a:r>
          </a:p>
          <a:p>
            <a:pPr eaLnBrk="1" hangingPunct="1"/>
            <a:endParaRPr lang="en-CA" b="1" smtClean="0">
              <a:latin typeface="Lucida Console" pitchFamily="49" charset="0"/>
            </a:endParaRPr>
          </a:p>
          <a:p>
            <a:pPr eaLnBrk="1" hangingPunct="1"/>
            <a:r>
              <a:rPr lang="en-CA" b="1" smtClean="0">
                <a:latin typeface="Lucida Console" pitchFamily="49" charset="0"/>
              </a:rPr>
              <a:t>We were only able to land after several hours flying around the entire coast due to more bad weather and solid thunderstorms over the entire island. </a:t>
            </a:r>
            <a:r>
              <a:rPr lang="en-CA" smtClean="0">
                <a:latin typeface="Lucida Console" pitchFamily="49"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1">
                                            <p:txEl>
                                              <p:pRg st="2" end="2"/>
                                            </p:txEl>
                                          </p:spTgt>
                                        </p:tgtEl>
                                        <p:attrNameLst>
                                          <p:attrName>style.visibility</p:attrName>
                                        </p:attrNameLst>
                                      </p:cBhvr>
                                      <p:to>
                                        <p:strVal val="visible"/>
                                      </p:to>
                                    </p:set>
                                    <p:animEffect transition="in" filter="fade">
                                      <p:cBhvr>
                                        <p:cTn id="7" dur="500"/>
                                        <p:tgtEl>
                                          <p:spTgt spid="102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1">
                                            <p:txEl>
                                              <p:pRg st="4" end="4"/>
                                            </p:txEl>
                                          </p:spTgt>
                                        </p:tgtEl>
                                        <p:attrNameLst>
                                          <p:attrName>style.visibility</p:attrName>
                                        </p:attrNameLst>
                                      </p:cBhvr>
                                      <p:to>
                                        <p:strVal val="visible"/>
                                      </p:to>
                                    </p:set>
                                    <p:animEffect transition="in" filter="fade">
                                      <p:cBhvr>
                                        <p:cTn id="12" dur="500"/>
                                        <p:tgtEl>
                                          <p:spTgt spid="102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77826" name="Picture 3" descr="Interior - To Rear Bulkhead (Finished)"/>
          <p:cNvPicPr>
            <a:picLocks noChangeAspect="1" noChangeArrowheads="1"/>
          </p:cNvPicPr>
          <p:nvPr/>
        </p:nvPicPr>
        <p:blipFill>
          <a:blip r:embed="rId2"/>
          <a:srcRect/>
          <a:stretch>
            <a:fillRect/>
          </a:stretch>
        </p:blipFill>
        <p:spPr bwMode="auto">
          <a:xfrm>
            <a:off x="323850" y="260350"/>
            <a:ext cx="8424863" cy="631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p:cNvSpPr>
            <a:spLocks noGrp="1"/>
          </p:cNvSpPr>
          <p:nvPr>
            <p:ph idx="4294967295"/>
          </p:nvPr>
        </p:nvSpPr>
        <p:spPr>
          <a:xfrm>
            <a:off x="457200" y="260350"/>
            <a:ext cx="8229600" cy="6048375"/>
          </a:xfrm>
        </p:spPr>
        <p:txBody>
          <a:bodyPr/>
          <a:lstStyle/>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r>
              <a:rPr lang="en-CA" b="1" smtClean="0">
                <a:latin typeface="Lucida Console" pitchFamily="49" charset="0"/>
              </a:rPr>
              <a:t>           </a:t>
            </a:r>
            <a:r>
              <a:rPr lang="en-CA" sz="3600" b="1" u="sng" smtClean="0">
                <a:latin typeface="Lucida Console" pitchFamily="49" charset="0"/>
              </a:rPr>
              <a:t>TAIL SECTION</a:t>
            </a:r>
          </a:p>
          <a:p>
            <a:pPr eaLnBrk="1" hangingPunct="1">
              <a:buFont typeface="Wingdings 2" pitchFamily="18" charset="2"/>
              <a:buNone/>
            </a:pPr>
            <a:r>
              <a:rPr lang="en-CA" sz="3600" b="1" smtClean="0">
                <a:latin typeface="Lucida Console" pitchFamily="49" charset="0"/>
              </a:rPr>
              <a:t>   </a:t>
            </a:r>
          </a:p>
          <a:p>
            <a:pPr eaLnBrk="1" hangingPunct="1">
              <a:buFont typeface="Wingdings 2" pitchFamily="18" charset="2"/>
              <a:buNone/>
            </a:pPr>
            <a:r>
              <a:rPr lang="en-CA" sz="3600" b="1" smtClean="0">
                <a:latin typeface="Lucida Console" pitchFamily="49" charset="0"/>
              </a:rPr>
              <a:t>    INTERIOR REAR BULKHEAD</a:t>
            </a:r>
          </a:p>
          <a:p>
            <a:pPr eaLnBrk="1" hangingPunct="1">
              <a:buFont typeface="Wingdings 2" pitchFamily="18" charset="2"/>
              <a:buNone/>
            </a:pPr>
            <a:r>
              <a:rPr lang="en-CA" sz="3600" b="1" smtClean="0">
                <a:latin typeface="Lucida Console" pitchFamily="49" charset="0"/>
              </a:rPr>
              <a:t>           TO TAIL</a:t>
            </a:r>
            <a:endParaRPr lang="en-CA" sz="3600" smtClean="0">
              <a:latin typeface="Book Antiqua"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Content Placeholder 2"/>
          <p:cNvSpPr>
            <a:spLocks noGrp="1"/>
          </p:cNvSpPr>
          <p:nvPr>
            <p:ph idx="4294967295"/>
          </p:nvPr>
        </p:nvSpPr>
        <p:spPr>
          <a:xfrm>
            <a:off x="457200" y="908050"/>
            <a:ext cx="8229600" cy="5400675"/>
          </a:xfrm>
        </p:spPr>
        <p:txBody>
          <a:bodyPr/>
          <a:lstStyle/>
          <a:p>
            <a:pPr eaLnBrk="1" hangingPunct="1"/>
            <a:endParaRPr lang="en-CA" smtClean="0">
              <a:latin typeface="Book Antiqua" pitchFamily="18" charset="0"/>
            </a:endParaRPr>
          </a:p>
        </p:txBody>
      </p:sp>
      <p:pic>
        <p:nvPicPr>
          <p:cNvPr id="79874" name="Picture 3" descr="CIMG0660"/>
          <p:cNvPicPr>
            <a:picLocks noChangeAspect="1" noChangeArrowheads="1"/>
          </p:cNvPicPr>
          <p:nvPr/>
        </p:nvPicPr>
        <p:blipFill>
          <a:blip r:embed="rId2"/>
          <a:srcRect/>
          <a:stretch>
            <a:fillRect/>
          </a:stretch>
        </p:blipFill>
        <p:spPr bwMode="auto">
          <a:xfrm>
            <a:off x="323850" y="404813"/>
            <a:ext cx="8424863" cy="6046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80898" name="Picture 3" descr="Interior - Rear Bulkhead to Tail (1)"/>
          <p:cNvPicPr>
            <a:picLocks noChangeAspect="1" noChangeArrowheads="1"/>
          </p:cNvPicPr>
          <p:nvPr/>
        </p:nvPicPr>
        <p:blipFill>
          <a:blip r:embed="rId2"/>
          <a:srcRect/>
          <a:stretch>
            <a:fillRect/>
          </a:stretch>
        </p:blipFill>
        <p:spPr bwMode="auto">
          <a:xfrm>
            <a:off x="395288" y="260350"/>
            <a:ext cx="8312150"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Interior - Rear Bulkhead to Tail (Finished 02)"/>
          <p:cNvPicPr>
            <a:picLocks noChangeAspect="1" noChangeArrowheads="1"/>
          </p:cNvPicPr>
          <p:nvPr>
            <p:ph idx="4294967295"/>
          </p:nvPr>
        </p:nvPicPr>
        <p:blipFill>
          <a:blip r:embed="rId2"/>
          <a:srcRect/>
          <a:stretch>
            <a:fillRect/>
          </a:stretch>
        </p:blipFill>
        <p:spPr>
          <a:xfrm>
            <a:off x="539750" y="260350"/>
            <a:ext cx="8064500" cy="61214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82946" name="Picture 3" descr="Interior - Rear Bulkhead to Tail (Finished 01)"/>
          <p:cNvPicPr>
            <a:picLocks noChangeAspect="1" noChangeArrowheads="1"/>
          </p:cNvPicPr>
          <p:nvPr/>
        </p:nvPicPr>
        <p:blipFill>
          <a:blip r:embed="rId2"/>
          <a:srcRect/>
          <a:stretch>
            <a:fillRect/>
          </a:stretch>
        </p:blipFill>
        <p:spPr bwMode="auto">
          <a:xfrm>
            <a:off x="395288" y="260350"/>
            <a:ext cx="8353425" cy="636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2"/>
          <p:cNvSpPr>
            <a:spLocks noGrp="1"/>
          </p:cNvSpPr>
          <p:nvPr>
            <p:ph idx="4294967295"/>
          </p:nvPr>
        </p:nvSpPr>
        <p:spPr>
          <a:xfrm>
            <a:off x="457200" y="260350"/>
            <a:ext cx="8229600" cy="6048375"/>
          </a:xfrm>
        </p:spPr>
        <p:txBody>
          <a:bodyPr/>
          <a:lstStyle/>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r>
              <a:rPr lang="en-CA" b="1" smtClean="0">
                <a:latin typeface="Lucida Console" pitchFamily="49" charset="0"/>
              </a:rPr>
              <a:t>         </a:t>
            </a:r>
          </a:p>
          <a:p>
            <a:pPr eaLnBrk="1" hangingPunct="1">
              <a:buFont typeface="Wingdings 2" pitchFamily="18" charset="2"/>
              <a:buNone/>
            </a:pPr>
            <a:r>
              <a:rPr lang="en-CA" b="1" smtClean="0">
                <a:latin typeface="Lucida Console" pitchFamily="49" charset="0"/>
              </a:rPr>
              <a:t>        </a:t>
            </a:r>
            <a:r>
              <a:rPr lang="en-CA" sz="3600" b="1" u="sng" smtClean="0">
                <a:latin typeface="Lucida Console" pitchFamily="49" charset="0"/>
              </a:rPr>
              <a:t>COCKPIT SECTION</a:t>
            </a:r>
          </a:p>
          <a:p>
            <a:pPr eaLnBrk="1" hangingPunct="1">
              <a:buFont typeface="Wingdings 2" pitchFamily="18" charset="2"/>
              <a:buNone/>
            </a:pPr>
            <a:r>
              <a:rPr lang="en-CA" sz="3600" b="1" smtClean="0">
                <a:latin typeface="Lucida Console" pitchFamily="49" charset="0"/>
              </a:rPr>
              <a:t>   </a:t>
            </a:r>
          </a:p>
          <a:p>
            <a:pPr eaLnBrk="1" hangingPunct="1">
              <a:buFont typeface="Wingdings 2" pitchFamily="18" charset="2"/>
              <a:buNone/>
            </a:pPr>
            <a:r>
              <a:rPr lang="en-CA" sz="3600" b="1" smtClean="0">
                <a:latin typeface="Lucida Console" pitchFamily="49" charset="0"/>
              </a:rPr>
              <a:t>    </a:t>
            </a:r>
            <a:endParaRPr lang="en-CA" sz="3600" smtClean="0">
              <a:latin typeface="Book Antiqua"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blip>
          <a:stretch>
            <a:fillRect/>
          </a:stretch>
        </p:blipFill>
        <p:spPr>
          <a:xfrm>
            <a:off x="755576" y="692696"/>
            <a:ext cx="7752861" cy="581464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86018" name="Picture 3" descr="Cockpit - RH Side View"/>
          <p:cNvPicPr>
            <a:picLocks noChangeAspect="1" noChangeArrowheads="1"/>
          </p:cNvPicPr>
          <p:nvPr/>
        </p:nvPicPr>
        <p:blipFill>
          <a:blip r:embed="rId2"/>
          <a:srcRect/>
          <a:stretch>
            <a:fillRect/>
          </a:stretch>
        </p:blipFill>
        <p:spPr bwMode="auto">
          <a:xfrm>
            <a:off x="395288" y="260350"/>
            <a:ext cx="8353425" cy="619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87042" name="Picture 4" descr="Cockpit - LH Side View (2)"/>
          <p:cNvPicPr>
            <a:picLocks noChangeAspect="1" noChangeArrowheads="1"/>
          </p:cNvPicPr>
          <p:nvPr/>
        </p:nvPicPr>
        <p:blipFill>
          <a:blip r:embed="rId2"/>
          <a:srcRect/>
          <a:stretch>
            <a:fillRect/>
          </a:stretch>
        </p:blipFill>
        <p:spPr bwMode="auto">
          <a:xfrm>
            <a:off x="323850" y="260350"/>
            <a:ext cx="8424863"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p:cNvSpPr>
            <a:spLocks noGrp="1"/>
          </p:cNvSpPr>
          <p:nvPr>
            <p:ph idx="4294967295"/>
          </p:nvPr>
        </p:nvSpPr>
        <p:spPr>
          <a:xfrm>
            <a:off x="0" y="0"/>
            <a:ext cx="9144000" cy="6858000"/>
          </a:xfrm>
        </p:spPr>
        <p:txBody>
          <a:bodyPr/>
          <a:lstStyle/>
          <a:p>
            <a:pPr eaLnBrk="1" hangingPunct="1"/>
            <a:endParaRPr lang="en-CA" sz="1800" b="1" smtClean="0">
              <a:latin typeface="Lucida Console" pitchFamily="49" charset="0"/>
            </a:endParaRPr>
          </a:p>
          <a:p>
            <a:pPr eaLnBrk="1" hangingPunct="1"/>
            <a:r>
              <a:rPr lang="en-CA" b="1" smtClean="0">
                <a:latin typeface="Lucida Console" pitchFamily="49" charset="0"/>
              </a:rPr>
              <a:t>On February 2</a:t>
            </a:r>
            <a:r>
              <a:rPr lang="en-CA" b="1" baseline="30000" smtClean="0">
                <a:latin typeface="Lucida Console" pitchFamily="49" charset="0"/>
              </a:rPr>
              <a:t>nd</a:t>
            </a:r>
            <a:r>
              <a:rPr lang="en-CA" b="1" smtClean="0">
                <a:latin typeface="Lucida Console" pitchFamily="49" charset="0"/>
              </a:rPr>
              <a:t>, with both of us wearing a seat pack and a one-man dinghy, we set off for Barranquilla on the north coast of Colombia. </a:t>
            </a:r>
          </a:p>
          <a:p>
            <a:pPr eaLnBrk="1" hangingPunct="1">
              <a:buFont typeface="Wingdings 2" pitchFamily="18" charset="2"/>
              <a:buNone/>
            </a:pPr>
            <a:endParaRPr lang="en-CA" sz="1200" b="1" smtClean="0">
              <a:latin typeface="Lucida Console" pitchFamily="49" charset="0"/>
            </a:endParaRPr>
          </a:p>
          <a:p>
            <a:pPr eaLnBrk="1" hangingPunct="1"/>
            <a:r>
              <a:rPr lang="en-CA" b="1" smtClean="0">
                <a:latin typeface="Lucida Console" pitchFamily="49" charset="0"/>
              </a:rPr>
              <a:t>With one engine, the only thing of interest during the five hours of looking at the sea was a beautiful view of the 20,000’ snow covered peak of Santa Manta on the coast of Venezuela.</a:t>
            </a:r>
          </a:p>
          <a:p>
            <a:pPr eaLnBrk="1" hangingPunct="1"/>
            <a:endParaRPr lang="en-CA" sz="1400" b="1" smtClean="0">
              <a:latin typeface="Lucida Console" pitchFamily="49" charset="0"/>
            </a:endParaRPr>
          </a:p>
          <a:p>
            <a:pPr eaLnBrk="1" hangingPunct="1"/>
            <a:r>
              <a:rPr lang="en-CA" b="1" smtClean="0">
                <a:latin typeface="Lucida Console" pitchFamily="49" charset="0"/>
              </a:rPr>
              <a:t>On February 3</a:t>
            </a:r>
            <a:r>
              <a:rPr lang="en-CA" b="1" baseline="30000" smtClean="0">
                <a:latin typeface="Lucida Console" pitchFamily="49" charset="0"/>
              </a:rPr>
              <a:t>rd</a:t>
            </a:r>
            <a:r>
              <a:rPr lang="en-CA" b="1" smtClean="0">
                <a:latin typeface="Lucida Console" pitchFamily="49" charset="0"/>
              </a:rPr>
              <a:t>, 1955 we took off for Bucaramanga and, after searching for over an hour, we finally found it in a very rugged and smoky mountain country.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5">
                                            <p:txEl>
                                              <p:pRg st="1" end="1"/>
                                            </p:txEl>
                                          </p:spTgt>
                                        </p:tgtEl>
                                        <p:attrNameLst>
                                          <p:attrName>style.visibility</p:attrName>
                                        </p:attrNameLst>
                                      </p:cBhvr>
                                      <p:to>
                                        <p:strVal val="visible"/>
                                      </p:to>
                                    </p:set>
                                    <p:animEffect transition="in" filter="fade">
                                      <p:cBhvr>
                                        <p:cTn id="7" dur="500"/>
                                        <p:tgtEl>
                                          <p:spTgt spid="112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5">
                                            <p:txEl>
                                              <p:pRg st="3" end="3"/>
                                            </p:txEl>
                                          </p:spTgt>
                                        </p:tgtEl>
                                        <p:attrNameLst>
                                          <p:attrName>style.visibility</p:attrName>
                                        </p:attrNameLst>
                                      </p:cBhvr>
                                      <p:to>
                                        <p:strVal val="visible"/>
                                      </p:to>
                                    </p:set>
                                    <p:animEffect transition="in" filter="fade">
                                      <p:cBhvr>
                                        <p:cTn id="12" dur="500"/>
                                        <p:tgtEl>
                                          <p:spTgt spid="1126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5">
                                            <p:txEl>
                                              <p:pRg st="5" end="5"/>
                                            </p:txEl>
                                          </p:spTgt>
                                        </p:tgtEl>
                                        <p:attrNameLst>
                                          <p:attrName>style.visibility</p:attrName>
                                        </p:attrNameLst>
                                      </p:cBhvr>
                                      <p:to>
                                        <p:strVal val="visible"/>
                                      </p:to>
                                    </p:set>
                                    <p:animEffect transition="in" filter="fade">
                                      <p:cBhvr>
                                        <p:cTn id="17" dur="500"/>
                                        <p:tgtEl>
                                          <p:spTgt spid="112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88066" name="Picture 3" descr="Cockpit - Dash (2)"/>
          <p:cNvPicPr>
            <a:picLocks noChangeAspect="1" noChangeArrowheads="1"/>
          </p:cNvPicPr>
          <p:nvPr/>
        </p:nvPicPr>
        <p:blipFill>
          <a:blip r:embed="rId2"/>
          <a:srcRect/>
          <a:stretch>
            <a:fillRect/>
          </a:stretch>
        </p:blipFill>
        <p:spPr bwMode="auto">
          <a:xfrm>
            <a:off x="250825" y="187325"/>
            <a:ext cx="8385175" cy="628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ontent Placeholder 2"/>
          <p:cNvSpPr>
            <a:spLocks noGrp="1"/>
          </p:cNvSpPr>
          <p:nvPr>
            <p:ph idx="4294967295"/>
          </p:nvPr>
        </p:nvSpPr>
        <p:spPr>
          <a:xfrm>
            <a:off x="1908175" y="476250"/>
            <a:ext cx="5256213" cy="6048375"/>
          </a:xfrm>
        </p:spPr>
        <p:txBody>
          <a:bodyPr/>
          <a:lstStyle/>
          <a:p>
            <a:pPr eaLnBrk="1" hangingPunct="1"/>
            <a:endParaRPr lang="en-CA" smtClean="0">
              <a:latin typeface="Book Antiqua" pitchFamily="18" charset="0"/>
            </a:endParaRPr>
          </a:p>
        </p:txBody>
      </p:sp>
      <p:pic>
        <p:nvPicPr>
          <p:cNvPr id="89090" name="Picture 4" descr="Cockpit - Dash (1)"/>
          <p:cNvPicPr>
            <a:picLocks noChangeAspect="1" noChangeArrowheads="1"/>
          </p:cNvPicPr>
          <p:nvPr/>
        </p:nvPicPr>
        <p:blipFill>
          <a:blip r:embed="rId2"/>
          <a:srcRect/>
          <a:stretch>
            <a:fillRect/>
          </a:stretch>
        </p:blipFill>
        <p:spPr bwMode="auto">
          <a:xfrm>
            <a:off x="1835150" y="333375"/>
            <a:ext cx="5400675"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0114" name="Picture 3" descr="Cockpit - Dash (3)"/>
          <p:cNvPicPr>
            <a:picLocks noChangeAspect="1" noChangeArrowheads="1"/>
          </p:cNvPicPr>
          <p:nvPr/>
        </p:nvPicPr>
        <p:blipFill>
          <a:blip r:embed="rId2"/>
          <a:srcRect/>
          <a:stretch>
            <a:fillRect/>
          </a:stretch>
        </p:blipFill>
        <p:spPr bwMode="auto">
          <a:xfrm>
            <a:off x="323850" y="260350"/>
            <a:ext cx="8301038"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1138" name="Picture 3" descr="Cockpit - Finished (1)"/>
          <p:cNvPicPr>
            <a:picLocks noChangeAspect="1" noChangeArrowheads="1"/>
          </p:cNvPicPr>
          <p:nvPr/>
        </p:nvPicPr>
        <p:blipFill>
          <a:blip r:embed="rId2"/>
          <a:srcRect/>
          <a:stretch>
            <a:fillRect/>
          </a:stretch>
        </p:blipFill>
        <p:spPr bwMode="auto">
          <a:xfrm>
            <a:off x="323850" y="188913"/>
            <a:ext cx="8496300"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2162" name="Picture 3" descr="Cockpit - Center View (Finished)"/>
          <p:cNvPicPr>
            <a:picLocks noChangeAspect="1" noChangeArrowheads="1"/>
          </p:cNvPicPr>
          <p:nvPr/>
        </p:nvPicPr>
        <p:blipFill>
          <a:blip r:embed="rId2"/>
          <a:srcRect/>
          <a:stretch>
            <a:fillRect/>
          </a:stretch>
        </p:blipFill>
        <p:spPr bwMode="auto">
          <a:xfrm>
            <a:off x="395288" y="260350"/>
            <a:ext cx="8424862" cy="640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Content Placeholder 2"/>
          <p:cNvSpPr>
            <a:spLocks noGrp="1"/>
          </p:cNvSpPr>
          <p:nvPr>
            <p:ph idx="4294967295"/>
          </p:nvPr>
        </p:nvSpPr>
        <p:spPr>
          <a:xfrm>
            <a:off x="457200" y="260350"/>
            <a:ext cx="8229600" cy="6048375"/>
          </a:xfrm>
        </p:spPr>
        <p:txBody>
          <a:bodyPr/>
          <a:lstStyle/>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endParaRPr lang="en-CA" b="1" smtClean="0">
              <a:latin typeface="Lucida Console" pitchFamily="49" charset="0"/>
            </a:endParaRPr>
          </a:p>
          <a:p>
            <a:pPr eaLnBrk="1" hangingPunct="1">
              <a:buFont typeface="Wingdings 2" pitchFamily="18" charset="2"/>
              <a:buNone/>
            </a:pPr>
            <a:r>
              <a:rPr lang="en-CA" b="1" smtClean="0">
                <a:latin typeface="Lucida Console" pitchFamily="49" charset="0"/>
              </a:rPr>
              <a:t>         </a:t>
            </a:r>
          </a:p>
          <a:p>
            <a:pPr eaLnBrk="1" hangingPunct="1">
              <a:buFont typeface="Wingdings 2" pitchFamily="18" charset="2"/>
              <a:buNone/>
            </a:pPr>
            <a:r>
              <a:rPr lang="en-CA" b="1" smtClean="0">
                <a:latin typeface="Lucida Console" pitchFamily="49" charset="0"/>
              </a:rPr>
              <a:t>       </a:t>
            </a:r>
            <a:r>
              <a:rPr lang="en-CA" sz="3600" b="1" u="sng" smtClean="0">
                <a:latin typeface="Lucida Console" pitchFamily="49" charset="0"/>
              </a:rPr>
              <a:t>EXTERIOR FUSELAGE </a:t>
            </a:r>
            <a:r>
              <a:rPr lang="en-CA" sz="3600" b="1" smtClean="0">
                <a:latin typeface="Lucida Console" pitchFamily="49" charset="0"/>
              </a:rPr>
              <a:t>   </a:t>
            </a:r>
          </a:p>
          <a:p>
            <a:pPr eaLnBrk="1" hangingPunct="1">
              <a:buFont typeface="Wingdings 2" pitchFamily="18" charset="2"/>
              <a:buNone/>
            </a:pPr>
            <a:r>
              <a:rPr lang="en-CA" sz="3600" b="1" smtClean="0">
                <a:latin typeface="Lucida Console" pitchFamily="49" charset="0"/>
              </a:rPr>
              <a:t>    </a:t>
            </a:r>
            <a:endParaRPr lang="en-CA" sz="3600" smtClean="0">
              <a:latin typeface="Book Antiqua"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4210" name="Picture 3" descr="Fuselage - RH Side View (Start)"/>
          <p:cNvPicPr>
            <a:picLocks noChangeAspect="1" noChangeArrowheads="1"/>
          </p:cNvPicPr>
          <p:nvPr/>
        </p:nvPicPr>
        <p:blipFill>
          <a:blip r:embed="rId2"/>
          <a:srcRect/>
          <a:stretch>
            <a:fillRect/>
          </a:stretch>
        </p:blipFill>
        <p:spPr bwMode="auto">
          <a:xfrm>
            <a:off x="323850" y="260350"/>
            <a:ext cx="8424863"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descr="Fuselage - AFT Section (RH) (2)"/>
          <p:cNvPicPr>
            <a:picLocks noChangeAspect="1" noChangeArrowheads="1"/>
          </p:cNvPicPr>
          <p:nvPr>
            <p:ph idx="4294967295"/>
          </p:nvPr>
        </p:nvPicPr>
        <p:blipFill>
          <a:blip r:embed="rId2"/>
          <a:srcRect/>
          <a:stretch>
            <a:fillRect/>
          </a:stretch>
        </p:blipFill>
        <p:spPr>
          <a:xfrm>
            <a:off x="539750" y="260350"/>
            <a:ext cx="8064500" cy="6192838"/>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Content Placeholder 2"/>
          <p:cNvSpPr>
            <a:spLocks noGrp="1"/>
          </p:cNvSpPr>
          <p:nvPr>
            <p:ph idx="4294967295"/>
          </p:nvPr>
        </p:nvSpPr>
        <p:spPr>
          <a:xfrm>
            <a:off x="2124075" y="260350"/>
            <a:ext cx="4968875" cy="6048375"/>
          </a:xfrm>
        </p:spPr>
        <p:txBody>
          <a:bodyPr/>
          <a:lstStyle/>
          <a:p>
            <a:pPr eaLnBrk="1" hangingPunct="1"/>
            <a:endParaRPr lang="en-CA" smtClean="0">
              <a:latin typeface="Book Antiqua" pitchFamily="18" charset="0"/>
            </a:endParaRPr>
          </a:p>
        </p:txBody>
      </p:sp>
      <p:pic>
        <p:nvPicPr>
          <p:cNvPr id="96258" name="Picture 3" descr="Fuselage - AFT Section (RH) (1)"/>
          <p:cNvPicPr>
            <a:picLocks noChangeAspect="1" noChangeArrowheads="1"/>
          </p:cNvPicPr>
          <p:nvPr/>
        </p:nvPicPr>
        <p:blipFill>
          <a:blip r:embed="rId2"/>
          <a:srcRect/>
          <a:stretch>
            <a:fillRect/>
          </a:stretch>
        </p:blipFill>
        <p:spPr bwMode="auto">
          <a:xfrm>
            <a:off x="2047875" y="188913"/>
            <a:ext cx="5159375"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7282" name="Picture 3" descr="Fuselage - Cargo Door Section (RH) (3)"/>
          <p:cNvPicPr>
            <a:picLocks noChangeAspect="1" noChangeArrowheads="1"/>
          </p:cNvPicPr>
          <p:nvPr/>
        </p:nvPicPr>
        <p:blipFill>
          <a:blip r:embed="rId2"/>
          <a:srcRect/>
          <a:stretch>
            <a:fillRect/>
          </a:stretch>
        </p:blipFill>
        <p:spPr bwMode="auto">
          <a:xfrm>
            <a:off x="323850" y="242888"/>
            <a:ext cx="8424863" cy="6234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blip>
          <a:stretch>
            <a:fillRect/>
          </a:stretch>
        </p:blipFill>
        <p:spPr>
          <a:xfrm>
            <a:off x="107504" y="548680"/>
            <a:ext cx="8899288" cy="5196665"/>
          </a:xfrm>
          <a:prstGeom prst="rect">
            <a:avLst/>
          </a:prstGeom>
          <a:ln>
            <a:noFill/>
          </a:ln>
          <a:effectLst>
            <a:softEdge rad="112500"/>
          </a:effectLst>
        </p:spPr>
      </p:pic>
      <p:sp>
        <p:nvSpPr>
          <p:cNvPr id="5" name="Curved Up Arrow 4"/>
          <p:cNvSpPr/>
          <p:nvPr/>
        </p:nvSpPr>
        <p:spPr>
          <a:xfrm rot="5400000" flipV="1">
            <a:off x="4322763" y="2006600"/>
            <a:ext cx="468312" cy="2873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solidFill>
                <a:schemeClr val="tx1"/>
              </a:solidFill>
            </a:endParaRPr>
          </a:p>
        </p:txBody>
      </p:sp>
      <p:sp>
        <p:nvSpPr>
          <p:cNvPr id="2" name="Down Arrow 1"/>
          <p:cNvSpPr/>
          <p:nvPr/>
        </p:nvSpPr>
        <p:spPr>
          <a:xfrm rot="1817088">
            <a:off x="3756025" y="2436813"/>
            <a:ext cx="360363"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7" name="Down Arrow 6"/>
          <p:cNvSpPr/>
          <p:nvPr/>
        </p:nvSpPr>
        <p:spPr>
          <a:xfrm rot="19817258">
            <a:off x="3851275" y="3357563"/>
            <a:ext cx="385763" cy="719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8" name="Down Arrow 7"/>
          <p:cNvSpPr/>
          <p:nvPr/>
        </p:nvSpPr>
        <p:spPr>
          <a:xfrm rot="20583873">
            <a:off x="4327525" y="4418013"/>
            <a:ext cx="384175"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12294" name="TextBox 8"/>
          <p:cNvSpPr txBox="1">
            <a:spLocks noChangeArrowheads="1"/>
          </p:cNvSpPr>
          <p:nvPr/>
        </p:nvSpPr>
        <p:spPr bwMode="auto">
          <a:xfrm>
            <a:off x="69850" y="5883275"/>
            <a:ext cx="7918450" cy="641350"/>
          </a:xfrm>
          <a:prstGeom prst="rect">
            <a:avLst/>
          </a:prstGeom>
          <a:noFill/>
          <a:ln w="9525">
            <a:noFill/>
            <a:miter lim="800000"/>
            <a:headEnd/>
            <a:tailEnd/>
          </a:ln>
        </p:spPr>
        <p:txBody>
          <a:bodyPr wrap="none">
            <a:spAutoFit/>
          </a:bodyPr>
          <a:lstStyle/>
          <a:p>
            <a:r>
              <a:rPr lang="en-CA" sz="3600" b="1">
                <a:latin typeface="Lucida Console" pitchFamily="49" charset="0"/>
              </a:rPr>
              <a:t>      Total Trip: 2550 Miles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8306" name="Picture 3" descr="Fuselage - AFT Section (RH) (3)"/>
          <p:cNvPicPr>
            <a:picLocks noChangeAspect="1" noChangeArrowheads="1"/>
          </p:cNvPicPr>
          <p:nvPr/>
        </p:nvPicPr>
        <p:blipFill>
          <a:blip r:embed="rId2"/>
          <a:srcRect/>
          <a:stretch>
            <a:fillRect/>
          </a:stretch>
        </p:blipFill>
        <p:spPr bwMode="auto">
          <a:xfrm>
            <a:off x="323850" y="238125"/>
            <a:ext cx="8496300"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99330" name="Picture 3" descr="Fuselage - RH Side View (Finished)"/>
          <p:cNvPicPr>
            <a:picLocks noChangeAspect="1" noChangeArrowheads="1"/>
          </p:cNvPicPr>
          <p:nvPr/>
        </p:nvPicPr>
        <p:blipFill>
          <a:blip r:embed="rId2"/>
          <a:srcRect/>
          <a:stretch>
            <a:fillRect/>
          </a:stretch>
        </p:blipFill>
        <p:spPr bwMode="auto">
          <a:xfrm>
            <a:off x="250825" y="254000"/>
            <a:ext cx="8569325" cy="645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0354" name="Picture 3" descr="Fuselage - LH Side View (Start)"/>
          <p:cNvPicPr>
            <a:picLocks noChangeAspect="1" noChangeArrowheads="1"/>
          </p:cNvPicPr>
          <p:nvPr/>
        </p:nvPicPr>
        <p:blipFill>
          <a:blip r:embed="rId2"/>
          <a:srcRect/>
          <a:stretch>
            <a:fillRect/>
          </a:stretch>
        </p:blipFill>
        <p:spPr bwMode="auto">
          <a:xfrm>
            <a:off x="323850" y="333375"/>
            <a:ext cx="8497888"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1378" name="Picture 3" descr="Fuselage - Rudder"/>
          <p:cNvPicPr>
            <a:picLocks noChangeAspect="1" noChangeArrowheads="1"/>
          </p:cNvPicPr>
          <p:nvPr/>
        </p:nvPicPr>
        <p:blipFill>
          <a:blip r:embed="rId2"/>
          <a:srcRect/>
          <a:stretch>
            <a:fillRect/>
          </a:stretch>
        </p:blipFill>
        <p:spPr bwMode="auto">
          <a:xfrm>
            <a:off x="323850" y="225425"/>
            <a:ext cx="8424863"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2402" name="Picture 3" descr="Fuselage - AFT Section (LH) (1)"/>
          <p:cNvPicPr>
            <a:picLocks noChangeAspect="1" noChangeArrowheads="1"/>
          </p:cNvPicPr>
          <p:nvPr/>
        </p:nvPicPr>
        <p:blipFill>
          <a:blip r:embed="rId2"/>
          <a:srcRect/>
          <a:stretch>
            <a:fillRect/>
          </a:stretch>
        </p:blipFill>
        <p:spPr bwMode="auto">
          <a:xfrm>
            <a:off x="395288" y="260350"/>
            <a:ext cx="8443912" cy="6332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3426" name="Picture 3" descr="Fuselage - Cargo Door Section (LH) (Finished)"/>
          <p:cNvPicPr>
            <a:picLocks noChangeAspect="1" noChangeArrowheads="1"/>
          </p:cNvPicPr>
          <p:nvPr/>
        </p:nvPicPr>
        <p:blipFill>
          <a:blip r:embed="rId2"/>
          <a:srcRect/>
          <a:stretch>
            <a:fillRect/>
          </a:stretch>
        </p:blipFill>
        <p:spPr bwMode="auto">
          <a:xfrm>
            <a:off x="323850" y="260350"/>
            <a:ext cx="8424863" cy="611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4450" name="Picture 3" descr="Fuselage - AFT Section (LH) (3)"/>
          <p:cNvPicPr>
            <a:picLocks noChangeAspect="1" noChangeArrowheads="1"/>
          </p:cNvPicPr>
          <p:nvPr/>
        </p:nvPicPr>
        <p:blipFill>
          <a:blip r:embed="rId2"/>
          <a:srcRect/>
          <a:stretch>
            <a:fillRect/>
          </a:stretch>
        </p:blipFill>
        <p:spPr bwMode="auto">
          <a:xfrm>
            <a:off x="395288" y="260350"/>
            <a:ext cx="8351837" cy="623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2"/>
          <a:srcRect/>
          <a:stretch>
            <a:fillRect/>
          </a:stretch>
        </p:blipFill>
        <p:spPr bwMode="auto">
          <a:xfrm>
            <a:off x="467544" y="986563"/>
            <a:ext cx="8066824" cy="5462212"/>
          </a:xfrm>
          <a:prstGeom prst="rect">
            <a:avLst/>
          </a:prstGeom>
          <a:ln>
            <a:noFill/>
          </a:ln>
          <a:effectLst>
            <a:softEdge rad="112500"/>
          </a:effectLst>
        </p:spPr>
      </p:pic>
      <p:sp>
        <p:nvSpPr>
          <p:cNvPr id="105474" name="Rectangle 3"/>
          <p:cNvSpPr>
            <a:spLocks noChangeArrowheads="1"/>
          </p:cNvSpPr>
          <p:nvPr/>
        </p:nvSpPr>
        <p:spPr bwMode="auto">
          <a:xfrm rot="10800000" flipV="1">
            <a:off x="2339975" y="404813"/>
            <a:ext cx="4464050" cy="519112"/>
          </a:xfrm>
          <a:prstGeom prst="rect">
            <a:avLst/>
          </a:prstGeom>
          <a:noFill/>
          <a:ln w="9525">
            <a:noFill/>
            <a:miter lim="800000"/>
            <a:headEnd/>
            <a:tailEnd/>
          </a:ln>
        </p:spPr>
        <p:txBody>
          <a:bodyPr>
            <a:spAutoFit/>
          </a:bodyPr>
          <a:lstStyle/>
          <a:p>
            <a:r>
              <a:rPr lang="en-CA" sz="2800" b="1"/>
              <a:t>Ready for some paint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blip>
          <a:stretch>
            <a:fillRect/>
          </a:stretch>
        </p:blipFill>
        <p:spPr>
          <a:xfrm>
            <a:off x="611560" y="332656"/>
            <a:ext cx="7932374" cy="59492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Content Placeholder 2"/>
          <p:cNvSpPr>
            <a:spLocks noGrp="1"/>
          </p:cNvSpPr>
          <p:nvPr>
            <p:ph idx="4294967295"/>
          </p:nvPr>
        </p:nvSpPr>
        <p:spPr>
          <a:xfrm>
            <a:off x="457200" y="260350"/>
            <a:ext cx="8229600" cy="6048375"/>
          </a:xfrm>
        </p:spPr>
        <p:txBody>
          <a:bodyPr/>
          <a:lstStyle/>
          <a:p>
            <a:pPr eaLnBrk="1" hangingPunct="1"/>
            <a:endParaRPr lang="en-CA" smtClean="0">
              <a:latin typeface="Book Antiqua" pitchFamily="18" charset="0"/>
            </a:endParaRPr>
          </a:p>
        </p:txBody>
      </p:sp>
      <p:pic>
        <p:nvPicPr>
          <p:cNvPr id="107522" name="Picture 3" descr="Fuselage - Just Painted (03)"/>
          <p:cNvPicPr>
            <a:picLocks noChangeAspect="1" noChangeArrowheads="1"/>
          </p:cNvPicPr>
          <p:nvPr/>
        </p:nvPicPr>
        <p:blipFill>
          <a:blip r:embed="rId2"/>
          <a:srcRect/>
          <a:stretch>
            <a:fillRect/>
          </a:stretch>
        </p:blipFill>
        <p:spPr bwMode="auto">
          <a:xfrm>
            <a:off x="395288" y="260350"/>
            <a:ext cx="8424862" cy="623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
        <a:ea typeface=""/>
        <a:cs typeface=""/>
      </a:majorFont>
      <a:minorFont>
        <a:latin typeface=""/>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1964</TotalTime>
  <Words>1799</Words>
  <Application>Microsoft Office PowerPoint</Application>
  <PresentationFormat>On-screen Show (4:3)</PresentationFormat>
  <Paragraphs>200</Paragraphs>
  <Slides>114</Slides>
  <Notes>3</Notes>
  <HiddenSlides>0</HiddenSlides>
  <MMClips>0</MMClips>
  <ScaleCrop>false</ScaleCrop>
  <HeadingPairs>
    <vt:vector size="6" baseType="variant">
      <vt:variant>
        <vt:lpstr>Fonts Used</vt:lpstr>
      </vt:variant>
      <vt:variant>
        <vt:i4>7</vt:i4>
      </vt:variant>
      <vt:variant>
        <vt:lpstr>Design Template</vt:lpstr>
      </vt:variant>
      <vt:variant>
        <vt:i4>2</vt:i4>
      </vt:variant>
      <vt:variant>
        <vt:lpstr>Slide Titles</vt:lpstr>
      </vt:variant>
      <vt:variant>
        <vt:i4>114</vt:i4>
      </vt:variant>
    </vt:vector>
  </HeadingPairs>
  <TitlesOfParts>
    <vt:vector size="123" baseType="lpstr">
      <vt:lpstr>Arial</vt:lpstr>
      <vt:lpstr>Wingdings 2</vt:lpstr>
      <vt:lpstr>Wingdings</vt:lpstr>
      <vt:lpstr>Wingdings 3</vt:lpstr>
      <vt:lpstr>Calibri</vt:lpstr>
      <vt:lpstr>Lucida Console</vt:lpstr>
      <vt:lpstr>Book Antiqua</vt:lpstr>
      <vt:lpstr>Apex</vt:lpstr>
      <vt:lpstr>Apex</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You The History of DHC-Otter 54</dc:title>
  <dc:creator>15924</dc:creator>
  <cp:lastModifiedBy>K Andersen</cp:lastModifiedBy>
  <cp:revision>88</cp:revision>
  <dcterms:created xsi:type="dcterms:W3CDTF">2013-05-26T03:21:54Z</dcterms:created>
  <dcterms:modified xsi:type="dcterms:W3CDTF">2014-09-09T22:41:09Z</dcterms:modified>
</cp:coreProperties>
</file>